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457" r:id="rId3"/>
    <p:sldId id="257" r:id="rId4"/>
    <p:sldId id="306" r:id="rId5"/>
    <p:sldId id="459" r:id="rId6"/>
    <p:sldId id="460" r:id="rId7"/>
    <p:sldId id="426" r:id="rId8"/>
    <p:sldId id="455" r:id="rId9"/>
    <p:sldId id="264" r:id="rId10"/>
    <p:sldId id="268" r:id="rId11"/>
    <p:sldId id="270" r:id="rId12"/>
    <p:sldId id="261" r:id="rId13"/>
    <p:sldId id="279" r:id="rId14"/>
    <p:sldId id="378" r:id="rId15"/>
    <p:sldId id="273" r:id="rId16"/>
    <p:sldId id="274" r:id="rId17"/>
    <p:sldId id="277" r:id="rId18"/>
    <p:sldId id="458" r:id="rId19"/>
    <p:sldId id="423" r:id="rId20"/>
    <p:sldId id="290" r:id="rId21"/>
    <p:sldId id="386" r:id="rId22"/>
    <p:sldId id="282" r:id="rId23"/>
    <p:sldId id="381" r:id="rId24"/>
    <p:sldId id="283" r:id="rId25"/>
    <p:sldId id="450" r:id="rId26"/>
    <p:sldId id="451" r:id="rId27"/>
    <p:sldId id="377" r:id="rId28"/>
    <p:sldId id="453" r:id="rId29"/>
    <p:sldId id="456" r:id="rId30"/>
    <p:sldId id="462" r:id="rId31"/>
    <p:sldId id="427" r:id="rId32"/>
    <p:sldId id="461" r:id="rId33"/>
    <p:sldId id="463" r:id="rId34"/>
    <p:sldId id="45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A8D"/>
    <a:srgbClr val="2B8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045"/>
    <p:restoredTop sz="80382" autoAdjust="0"/>
  </p:normalViewPr>
  <p:slideViewPr>
    <p:cSldViewPr snapToGrid="0">
      <p:cViewPr varScale="1">
        <p:scale>
          <a:sx n="70" d="100"/>
          <a:sy n="70" d="100"/>
        </p:scale>
        <p:origin x="200" y="6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0D9F88-AB2D-284B-A340-92633713AA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4CCC0-8DBE-0949-9C00-1B8763D99C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49321-7885-EB47-A2C9-69F03F7E7FAE}" type="datetimeFigureOut">
              <a:rPr lang="en-EE" smtClean="0"/>
              <a:t>03.03.2023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E10B4-7C36-D24D-93E5-80D39EB91F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C163D-A9D2-AD47-AF3D-BE60D7E05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C48D6-BDC5-DB40-94E6-61E10DBC862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41431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04795-CE07-4DC1-8914-9793B902F26A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E58A-C5C2-478B-B4AD-EDBA548B89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4057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067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Spetsialisti töö. </a:t>
            </a:r>
          </a:p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30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14720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Ahvatlus kokku hoida.</a:t>
            </a:r>
          </a:p>
          <a:p>
            <a:endParaRPr lang="en-EE" dirty="0"/>
          </a:p>
          <a:p>
            <a:r>
              <a:rPr lang="en-EE" dirty="0"/>
              <a:t>Meie tööst räägivad kõige paremini need, kes meie tööd ei kasuta.</a:t>
            </a:r>
          </a:p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066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EE" dirty="0"/>
              <a:t>Sest kes maksaks asjade eest, mis ei juhtu. 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991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17025 – kalibreerimis ja katselabor</a:t>
            </a:r>
          </a:p>
          <a:p>
            <a:r>
              <a:rPr lang="en-EE" dirty="0"/>
              <a:t>17020 – mõõtevahendite vastavushindamine</a:t>
            </a:r>
          </a:p>
          <a:p>
            <a:endParaRPr lang="en-EE" dirty="0"/>
          </a:p>
          <a:p>
            <a:r>
              <a:rPr lang="en-EE" dirty="0"/>
              <a:t>17021 - sertifitseerimisasutus</a:t>
            </a:r>
          </a:p>
          <a:p>
            <a:r>
              <a:rPr lang="en-EE" dirty="0"/>
              <a:t>17065 – toote ja teenuse sertifitseerimine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0D30-D717-B84A-99B8-61C31843FF8D}" type="slidenum">
              <a:rPr lang="en-EE" smtClean="0"/>
              <a:t>34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18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  <a:p>
            <a:r>
              <a:rPr lang="et-EE" dirty="0"/>
              <a:t>Tuleviku jaoks otsuseid vastu võtta. Peame tegema otsuseid.</a:t>
            </a:r>
          </a:p>
          <a:p>
            <a:endParaRPr lang="et-EE" dirty="0"/>
          </a:p>
          <a:p>
            <a:r>
              <a:rPr lang="et-EE" dirty="0"/>
              <a:t>Mõõtmised peavad olema võrreldavad ja mõistetavad. Ainult nii saame teha pädevaid </a:t>
            </a:r>
            <a:r>
              <a:rPr lang="et-EE" dirty="0" err="1"/>
              <a:t>ostuseid</a:t>
            </a:r>
            <a:r>
              <a:rPr lang="et-EE" dirty="0"/>
              <a:t>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7074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17025 – kalibreerimis ja katselabor</a:t>
            </a:r>
          </a:p>
          <a:p>
            <a:r>
              <a:rPr lang="en-EE" dirty="0"/>
              <a:t>17020 – mõõtevahendite vastavushindamine</a:t>
            </a:r>
          </a:p>
          <a:p>
            <a:endParaRPr lang="en-EE" dirty="0"/>
          </a:p>
          <a:p>
            <a:r>
              <a:rPr lang="en-EE" dirty="0"/>
              <a:t>17021 - sertifitseerimisasutus</a:t>
            </a:r>
          </a:p>
          <a:p>
            <a:r>
              <a:rPr lang="en-EE" dirty="0"/>
              <a:t>17065 – toote ja teenuse sertifitseerimine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0D30-D717-B84A-99B8-61C31843FF8D}" type="slidenum">
              <a:rPr lang="en-EE" smtClean="0"/>
              <a:t>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3206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041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  <a:p>
            <a:r>
              <a:rPr lang="et-EE" dirty="0"/>
              <a:t>Tuleviku jaoks otsuseid vastu võtta. Peame tegema otsuseid.</a:t>
            </a:r>
          </a:p>
          <a:p>
            <a:endParaRPr lang="et-EE" dirty="0"/>
          </a:p>
          <a:p>
            <a:r>
              <a:rPr lang="et-EE" dirty="0"/>
              <a:t>Mõõtmised peavad olema võrreldavad ja mõistetavad. Ainult nii saame teha pädevaid </a:t>
            </a:r>
            <a:r>
              <a:rPr lang="et-EE" dirty="0" err="1"/>
              <a:t>ostuseid</a:t>
            </a:r>
            <a:r>
              <a:rPr lang="et-EE" dirty="0"/>
              <a:t>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4769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9DF87-68BF-4D84-8CC4-9550A4B55A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Mõelda, iga päev, et lõpp on lähedal. </a:t>
            </a:r>
          </a:p>
          <a:p>
            <a:r>
              <a:rPr lang="et-EE" dirty="0"/>
              <a:t>Varjatud võidud varjatud kulud.</a:t>
            </a:r>
          </a:p>
          <a:p>
            <a:endParaRPr lang="et-EE" dirty="0"/>
          </a:p>
          <a:p>
            <a:endParaRPr lang="et-EE" dirty="0"/>
          </a:p>
          <a:p>
            <a:r>
              <a:rPr lang="et-EE" dirty="0"/>
              <a:t>Nähtamatu vaenlasega </a:t>
            </a:r>
            <a:r>
              <a:rPr lang="et-EE" dirty="0" err="1"/>
              <a:t>võideledes</a:t>
            </a:r>
            <a:r>
              <a:rPr lang="et-EE" dirty="0"/>
              <a:t> on ka võidud nähtamatud.</a:t>
            </a:r>
          </a:p>
          <a:p>
            <a:r>
              <a:rPr lang="et-EE" dirty="0"/>
              <a:t>Meid ei tänata kunagi selle eest, mida ei juhtunud. </a:t>
            </a:r>
          </a:p>
          <a:p>
            <a:r>
              <a:rPr lang="et-EE" dirty="0" err="1"/>
              <a:t>Juhendatjatena</a:t>
            </a:r>
            <a:r>
              <a:rPr lang="et-EE" dirty="0"/>
              <a:t> peame tänama.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820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9381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Pilt ettevõttest, kes ei ole veel meie klient.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0E58A-C5C2-478B-B4AD-EDBA548B891E}" type="slidenum">
              <a:rPr lang="et-EE" smtClean="0"/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300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118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792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852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070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005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9062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7764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682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711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675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E5F3-0B52-43E0-85F4-AE48526EB21B}" type="datetimeFigureOut">
              <a:rPr lang="et-EE" smtClean="0"/>
              <a:t>03.03.23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1E07-AD0B-4909-B9A2-0CCAEA7913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0734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jectile" TargetMode="External"/><Relationship Id="rId7" Type="http://schemas.openxmlformats.org/officeDocument/2006/relationships/hyperlink" Target="https://en.wikipedia.org/wiki/Centerfire_ammunition#Centerfire_primer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ordite" TargetMode="External"/><Relationship Id="rId5" Type="http://schemas.openxmlformats.org/officeDocument/2006/relationships/hyperlink" Target="https://en.wikipedia.org/wiki/Gunpowder" TargetMode="External"/><Relationship Id="rId4" Type="http://schemas.openxmlformats.org/officeDocument/2006/relationships/hyperlink" Target="https://en.wikipedia.org/wiki/Propella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1D0E-1902-4A27-8FC4-3F54AC6BF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745" y="2959772"/>
            <a:ext cx="9984509" cy="938455"/>
          </a:xfrm>
        </p:spPr>
        <p:txBody>
          <a:bodyPr>
            <a:normAutofit fontScale="90000"/>
          </a:bodyPr>
          <a:lstStyle/>
          <a:p>
            <a:br>
              <a:rPr lang="en-GB" dirty="0">
                <a:effectLst/>
                <a:latin typeface="Arial" panose="020B0604020202020204" pitchFamily="34" charset="0"/>
              </a:rPr>
            </a:br>
            <a:br>
              <a:rPr lang="en-GB" dirty="0">
                <a:effectLst/>
                <a:latin typeface="Arial" panose="020B0604020202020204" pitchFamily="34" charset="0"/>
              </a:rPr>
            </a:br>
            <a:r>
              <a:rPr lang="en-GB" dirty="0">
                <a:effectLst/>
                <a:latin typeface="Arial" panose="020B0604020202020204" pitchFamily="34" charset="0"/>
              </a:rPr>
              <a:t> </a:t>
            </a:r>
            <a:r>
              <a:rPr lang="en-GB" dirty="0" err="1">
                <a:effectLst/>
                <a:latin typeface="Arial" panose="020B0604020202020204" pitchFamily="34" charset="0"/>
              </a:rPr>
              <a:t>Maailma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mõõtmine</a:t>
            </a:r>
            <a:r>
              <a:rPr lang="en-GB" dirty="0">
                <a:effectLst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17C40-EDBB-46CF-8AAD-3768647F5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388"/>
            <a:ext cx="9144000" cy="1655762"/>
          </a:xfrm>
        </p:spPr>
        <p:txBody>
          <a:bodyPr/>
          <a:lstStyle/>
          <a:p>
            <a:r>
              <a:rPr lang="et-EE" dirty="0"/>
              <a:t>Aigar Vaigu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869AC-FAE9-4ECF-BE88-850ADD52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491" y="-1031710"/>
            <a:ext cx="2621509" cy="50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8E39D-F99F-4C70-83B9-19D202406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" t="44221" r="4761" b="38915"/>
          <a:stretch/>
        </p:blipFill>
        <p:spPr>
          <a:xfrm>
            <a:off x="886692" y="-1436007"/>
            <a:ext cx="6179127" cy="11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20B29-5968-4F2E-A494-A5088A44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76262"/>
            <a:ext cx="56769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6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24E70-0EF8-43D9-85E0-C767A53AC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68" y="0"/>
            <a:ext cx="339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3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dieu, Le Grand K: The kilogram to be redefined for the first time in 130  years | The Spokesman-Review">
            <a:extLst>
              <a:ext uri="{FF2B5EF4-FFF2-40B4-BE49-F238E27FC236}">
                <a16:creationId xmlns:a16="http://schemas.microsoft.com/office/drawing/2014/main" id="{BEA2B91A-2C97-4A2F-A496-6EAEDDE44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9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F50BBD-5F18-431D-BD0E-85479F8D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99" y="0"/>
            <a:ext cx="4865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94CE49-5FB7-4D8B-AAE9-B70A9070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4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8040C1-47EA-40B3-8B1D-FCFF2728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44B6BF7B-FB9A-459B-8AE2-05C19D7B2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3" b="26629"/>
          <a:stretch/>
        </p:blipFill>
        <p:spPr>
          <a:xfrm>
            <a:off x="643467" y="664647"/>
            <a:ext cx="10905066" cy="55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9C904-D61A-4C52-B403-2DB682F5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369" y="208929"/>
            <a:ext cx="4593895" cy="64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F74D5-00C0-4134-B2F9-53603F081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" t="44221" r="4761" b="38915"/>
          <a:stretch/>
        </p:blipFill>
        <p:spPr>
          <a:xfrm>
            <a:off x="3006436" y="2859582"/>
            <a:ext cx="6179127" cy="11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0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210BA-E447-486A-AC1F-61C48AD2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495300"/>
            <a:ext cx="8572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9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66FDAE-76EF-45E0-98FC-8E5F6546E914}"/>
              </a:ext>
            </a:extLst>
          </p:cNvPr>
          <p:cNvSpPr txBox="1"/>
          <p:nvPr/>
        </p:nvSpPr>
        <p:spPr>
          <a:xfrm>
            <a:off x="3948617" y="2644170"/>
            <a:ext cx="4294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600" dirty="0"/>
              <a:t>5. märts</a:t>
            </a:r>
          </a:p>
        </p:txBody>
      </p:sp>
    </p:spTree>
    <p:extLst>
      <p:ext uri="{BB962C8B-B14F-4D97-AF65-F5344CB8AC3E}">
        <p14:creationId xmlns:p14="http://schemas.microsoft.com/office/powerpoint/2010/main" val="8293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ow to Wash Your Hands and How Long It Takes to Get Clean">
            <a:extLst>
              <a:ext uri="{FF2B5EF4-FFF2-40B4-BE49-F238E27FC236}">
                <a16:creationId xmlns:a16="http://schemas.microsoft.com/office/drawing/2014/main" id="{5014D93C-6FAC-45FF-8AB1-260572D8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552575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63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6E541-FBF0-FA13-223C-816EDFBC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07045"/>
            <a:ext cx="7772400" cy="58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28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D0A4B13-9129-48E9-B767-E0442E753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-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4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07F7240-7880-4B83-98E4-DAA06BC2A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-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18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tter&#10;&#10;Description automatically generated">
            <a:extLst>
              <a:ext uri="{FF2B5EF4-FFF2-40B4-BE49-F238E27FC236}">
                <a16:creationId xmlns:a16="http://schemas.microsoft.com/office/drawing/2014/main" id="{4E5B82C5-39C4-4DA6-B420-BAA6ADDC0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6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planation of the estimated quantity sign (℮) for the weight or the  volume – QualitiC – Quality Consultancy">
            <a:extLst>
              <a:ext uri="{FF2B5EF4-FFF2-40B4-BE49-F238E27FC236}">
                <a16:creationId xmlns:a16="http://schemas.microsoft.com/office/drawing/2014/main" id="{B4F9392C-585C-E413-CDC1-39179F3D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6850" y="643466"/>
            <a:ext cx="417830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1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planation of the estimated quantity sign (℮) for the weight or the  volume – QualitiC – Quality Consultancy">
            <a:extLst>
              <a:ext uri="{FF2B5EF4-FFF2-40B4-BE49-F238E27FC236}">
                <a16:creationId xmlns:a16="http://schemas.microsoft.com/office/drawing/2014/main" id="{B4F9392C-585C-E413-CDC1-39179F3D0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877"/>
          <a:stretch/>
        </p:blipFill>
        <p:spPr bwMode="auto">
          <a:xfrm>
            <a:off x="4694711" y="2589920"/>
            <a:ext cx="2089150" cy="16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0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4B015B-33AE-604C-B1F0-D019F1134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 r="12035" b="13008"/>
          <a:stretch/>
        </p:blipFill>
        <p:spPr bwMode="auto">
          <a:xfrm>
            <a:off x="4049750" y="530783"/>
            <a:ext cx="4092499" cy="57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78F7A4-2654-D84A-A3CF-BADE077AB29F}"/>
              </a:ext>
            </a:extLst>
          </p:cNvPr>
          <p:cNvSpPr/>
          <p:nvPr/>
        </p:nvSpPr>
        <p:spPr>
          <a:xfrm>
            <a:off x="6333424" y="1481116"/>
            <a:ext cx="760395" cy="780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042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B9F6CED-8232-0F91-01F5-4CFAF342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16364"/>
            <a:ext cx="10905066" cy="54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23F4C8-F79D-B423-3426-48B5E4A91F14}"/>
              </a:ext>
            </a:extLst>
          </p:cNvPr>
          <p:cNvSpPr/>
          <p:nvPr/>
        </p:nvSpPr>
        <p:spPr>
          <a:xfrm>
            <a:off x="7765143" y="1233714"/>
            <a:ext cx="754743" cy="47606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5500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F76C4FE-AA05-8D4A-5F5C-DA1C5036868D}"/>
              </a:ext>
            </a:extLst>
          </p:cNvPr>
          <p:cNvSpPr/>
          <p:nvPr/>
        </p:nvSpPr>
        <p:spPr>
          <a:xfrm>
            <a:off x="1640115" y="1143000"/>
            <a:ext cx="4339771" cy="4572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F5A1FD-870F-1BBD-343B-E95D117F9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37"/>
          <a:stretch/>
        </p:blipFill>
        <p:spPr bwMode="auto">
          <a:xfrm>
            <a:off x="2826657" y="2028371"/>
            <a:ext cx="965697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6410D1-8EF6-D311-C072-3D7F23B32190}"/>
              </a:ext>
            </a:extLst>
          </p:cNvPr>
          <p:cNvGrpSpPr/>
          <p:nvPr/>
        </p:nvGrpSpPr>
        <p:grpSpPr>
          <a:xfrm>
            <a:off x="6259286" y="1143000"/>
            <a:ext cx="4339771" cy="4572000"/>
            <a:chOff x="6259286" y="1143000"/>
            <a:chExt cx="4339771" cy="45720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F15EA0-5D9E-6ADC-21E7-41502E9FA297}"/>
                </a:ext>
              </a:extLst>
            </p:cNvPr>
            <p:cNvSpPr/>
            <p:nvPr/>
          </p:nvSpPr>
          <p:spPr>
            <a:xfrm>
              <a:off x="6259286" y="1143000"/>
              <a:ext cx="4339771" cy="457200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AD6E89-0FA2-471C-AD4F-D874EC0B383F}"/>
                </a:ext>
              </a:extLst>
            </p:cNvPr>
            <p:cNvSpPr/>
            <p:nvPr/>
          </p:nvSpPr>
          <p:spPr>
            <a:xfrm>
              <a:off x="6522357" y="1270282"/>
              <a:ext cx="3813628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rgbClr val="202122"/>
                  </a:solidFill>
                  <a:latin typeface="Arial" panose="020B0604020202020204" pitchFamily="34" charset="0"/>
                </a:rPr>
                <a:t>1.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GB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bullet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, as the </a:t>
              </a:r>
              <a:r>
                <a:rPr lang="en-GB" dirty="0">
                  <a:solidFill>
                    <a:srgbClr val="0645AD"/>
                  </a:solidFill>
                  <a:latin typeface="Arial" panose="020B0604020202020204" pitchFamily="34" charset="0"/>
                  <a:hlinkClick r:id="rId3" tooltip="Projectile"/>
                </a:rPr>
                <a:t>projectile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;</a:t>
              </a:r>
            </a:p>
            <a:p>
              <a:br>
                <a:rPr lang="en-GB" dirty="0"/>
              </a:br>
              <a:r>
                <a:rPr lang="en-GB" i="1" dirty="0">
                  <a:solidFill>
                    <a:srgbClr val="202122"/>
                  </a:solidFill>
                  <a:latin typeface="Arial" panose="020B0604020202020204" pitchFamily="34" charset="0"/>
                </a:rPr>
                <a:t>2.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GB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cartridge case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, which holds all parts together;</a:t>
              </a:r>
              <a:br>
                <a:rPr lang="en-GB" dirty="0"/>
              </a:br>
              <a:endParaRPr lang="en-GB" dirty="0"/>
            </a:p>
            <a:p>
              <a:r>
                <a:rPr lang="en-GB" i="1" dirty="0">
                  <a:solidFill>
                    <a:srgbClr val="202122"/>
                  </a:solidFill>
                  <a:latin typeface="Arial" panose="020B0604020202020204" pitchFamily="34" charset="0"/>
                </a:rPr>
                <a:t>3.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GB" b="1" dirty="0">
                  <a:solidFill>
                    <a:srgbClr val="0645AD"/>
                  </a:solidFill>
                  <a:latin typeface="Arial" panose="020B0604020202020204" pitchFamily="34" charset="0"/>
                  <a:hlinkClick r:id="rId4" tooltip="Propellant"/>
                </a:rPr>
                <a:t>propellant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, for example </a:t>
              </a:r>
              <a:r>
                <a:rPr lang="en-GB" dirty="0">
                  <a:solidFill>
                    <a:srgbClr val="0645AD"/>
                  </a:solidFill>
                  <a:latin typeface="Arial" panose="020B0604020202020204" pitchFamily="34" charset="0"/>
                  <a:hlinkClick r:id="rId5" tooltip="Gunpowder"/>
                </a:rPr>
                <a:t>gunpowder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or </a:t>
              </a:r>
              <a:r>
                <a:rPr lang="en-GB" dirty="0">
                  <a:solidFill>
                    <a:srgbClr val="0645AD"/>
                  </a:solidFill>
                  <a:latin typeface="Arial" panose="020B0604020202020204" pitchFamily="34" charset="0"/>
                  <a:hlinkClick r:id="rId6" tooltip="Cordite"/>
                </a:rPr>
                <a:t>cordite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;</a:t>
              </a:r>
              <a:br>
                <a:rPr lang="en-GB" dirty="0"/>
              </a:br>
              <a:endParaRPr lang="en-GB" dirty="0"/>
            </a:p>
            <a:p>
              <a:r>
                <a:rPr lang="en-GB" i="1" dirty="0">
                  <a:solidFill>
                    <a:srgbClr val="202122"/>
                  </a:solidFill>
                  <a:latin typeface="Arial" panose="020B0604020202020204" pitchFamily="34" charset="0"/>
                </a:rPr>
                <a:t>4.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GB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rim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, which provides the extractor on the firearm a place to grip the casing to remove it from the chamber once fired;</a:t>
              </a:r>
              <a:br>
                <a:rPr lang="en-GB" dirty="0"/>
              </a:br>
              <a:endParaRPr lang="en-GB" dirty="0"/>
            </a:p>
            <a:p>
              <a:r>
                <a:rPr lang="en-GB" i="1" dirty="0">
                  <a:solidFill>
                    <a:srgbClr val="202122"/>
                  </a:solidFill>
                  <a:latin typeface="Arial" panose="020B0604020202020204" pitchFamily="34" charset="0"/>
                </a:rPr>
                <a:t>5.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GB" b="1" dirty="0">
                  <a:solidFill>
                    <a:srgbClr val="0645AD"/>
                  </a:solidFill>
                  <a:latin typeface="Arial" panose="020B0604020202020204" pitchFamily="34" charset="0"/>
                  <a:hlinkClick r:id="rId7" tooltip="Centerfire ammunition"/>
                </a:rPr>
                <a:t>primer</a:t>
              </a:r>
              <a:r>
                <a:rPr lang="en-GB" dirty="0">
                  <a:solidFill>
                    <a:srgbClr val="202122"/>
                  </a:solidFill>
                  <a:latin typeface="Arial" panose="020B0604020202020204" pitchFamily="34" charset="0"/>
                </a:rPr>
                <a:t>, which ignites the propellant.</a:t>
              </a:r>
              <a:endParaRPr lang="en-EE" dirty="0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9345C1-D026-D55D-CCAA-4569C5F63AB8}"/>
              </a:ext>
            </a:extLst>
          </p:cNvPr>
          <p:cNvSpPr/>
          <p:nvPr/>
        </p:nvSpPr>
        <p:spPr>
          <a:xfrm>
            <a:off x="6415314" y="2540000"/>
            <a:ext cx="3920671" cy="889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4E2BA9C-518A-30B7-25B4-8C03D7DFF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r="19114"/>
          <a:stretch/>
        </p:blipFill>
        <p:spPr bwMode="auto">
          <a:xfrm>
            <a:off x="3791159" y="2028371"/>
            <a:ext cx="1349926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5A8F72-7B92-573E-FBF7-D46ACA702107}"/>
              </a:ext>
            </a:extLst>
          </p:cNvPr>
          <p:cNvCxnSpPr>
            <a:cxnSpLocks/>
          </p:cNvCxnSpPr>
          <p:nvPr/>
        </p:nvCxnSpPr>
        <p:spPr>
          <a:xfrm flipH="1">
            <a:off x="4687503" y="2974206"/>
            <a:ext cx="1727811" cy="4197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5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162803-9D8E-0A9E-C90E-9EADF92C8039}"/>
              </a:ext>
            </a:extLst>
          </p:cNvPr>
          <p:cNvSpPr txBox="1"/>
          <p:nvPr/>
        </p:nvSpPr>
        <p:spPr>
          <a:xfrm>
            <a:off x="9035062" y="107361"/>
            <a:ext cx="149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tunnustamine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3CE2D-2781-3B23-240C-33A0100B6C58}"/>
              </a:ext>
            </a:extLst>
          </p:cNvPr>
          <p:cNvSpPr txBox="1"/>
          <p:nvPr/>
        </p:nvSpPr>
        <p:spPr>
          <a:xfrm>
            <a:off x="8781936" y="2752002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ühtlustamine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13B56-577E-254B-3B43-17A5D5F8BC42}"/>
              </a:ext>
            </a:extLst>
          </p:cNvPr>
          <p:cNvSpPr txBox="1"/>
          <p:nvPr/>
        </p:nvSpPr>
        <p:spPr>
          <a:xfrm>
            <a:off x="9144984" y="5734083"/>
            <a:ext cx="106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jälgitavus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26AF1-629D-A560-99E1-A73400241D93}"/>
              </a:ext>
            </a:extLst>
          </p:cNvPr>
          <p:cNvSpPr txBox="1"/>
          <p:nvPr/>
        </p:nvSpPr>
        <p:spPr>
          <a:xfrm>
            <a:off x="9096434" y="6139076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ühtlustamine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74733-74E4-F57F-7F0D-B35B19C85B23}"/>
              </a:ext>
            </a:extLst>
          </p:cNvPr>
          <p:cNvSpPr txBox="1"/>
          <p:nvPr/>
        </p:nvSpPr>
        <p:spPr>
          <a:xfrm>
            <a:off x="1833256" y="5482352"/>
            <a:ext cx="282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kalibreerimine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taatlemine</a:t>
            </a:r>
            <a:endParaRPr lang="en-E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3C8A9-4455-2C68-128A-D837363B663A}"/>
              </a:ext>
            </a:extLst>
          </p:cNvPr>
          <p:cNvSpPr txBox="1"/>
          <p:nvPr/>
        </p:nvSpPr>
        <p:spPr>
          <a:xfrm>
            <a:off x="1863942" y="5789485"/>
            <a:ext cx="130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etalonained</a:t>
            </a:r>
            <a:endParaRPr lang="en-E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00944F-25C5-AD2A-FB87-D3AB94732F0B}"/>
              </a:ext>
            </a:extLst>
          </p:cNvPr>
          <p:cNvSpPr txBox="1"/>
          <p:nvPr/>
        </p:nvSpPr>
        <p:spPr>
          <a:xfrm>
            <a:off x="1573198" y="4005023"/>
            <a:ext cx="21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katsetamine</a:t>
            </a:r>
            <a:r>
              <a:rPr lang="en-GB" dirty="0"/>
              <a:t>, </a:t>
            </a:r>
            <a:r>
              <a:rPr lang="en-GB" dirty="0" err="1"/>
              <a:t>analüüs</a:t>
            </a:r>
            <a:endParaRPr lang="en-E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FCBC-7741-75B7-6971-4097FB3CA6B3}"/>
              </a:ext>
            </a:extLst>
          </p:cNvPr>
          <p:cNvSpPr txBox="1"/>
          <p:nvPr/>
        </p:nvSpPr>
        <p:spPr>
          <a:xfrm>
            <a:off x="1725964" y="4466689"/>
            <a:ext cx="20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uuringud</a:t>
            </a:r>
            <a:r>
              <a:rPr lang="en-GB" dirty="0"/>
              <a:t>, </a:t>
            </a:r>
            <a:r>
              <a:rPr lang="en-GB" dirty="0" err="1"/>
              <a:t>järelvalve</a:t>
            </a:r>
            <a:endParaRPr lang="en-E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5D597-B8B0-269C-2966-C64A3FFBABB4}"/>
              </a:ext>
            </a:extLst>
          </p:cNvPr>
          <p:cNvSpPr txBox="1"/>
          <p:nvPr/>
        </p:nvSpPr>
        <p:spPr>
          <a:xfrm>
            <a:off x="1910020" y="279041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standardid</a:t>
            </a:r>
            <a:endParaRPr lang="en-E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78BFB-4D6C-D6F8-7199-56AFEAC48F77}"/>
              </a:ext>
            </a:extLst>
          </p:cNvPr>
          <p:cNvSpPr txBox="1"/>
          <p:nvPr/>
        </p:nvSpPr>
        <p:spPr>
          <a:xfrm>
            <a:off x="1794548" y="1875861"/>
            <a:ext cx="228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toote</a:t>
            </a:r>
            <a:r>
              <a:rPr lang="en-GB" dirty="0"/>
              <a:t> </a:t>
            </a:r>
            <a:r>
              <a:rPr lang="en-GB" dirty="0" err="1"/>
              <a:t>sertifitseerimine</a:t>
            </a:r>
            <a:br>
              <a:rPr lang="en-GB" dirty="0"/>
            </a:br>
            <a:r>
              <a:rPr lang="en-GB" dirty="0"/>
              <a:t>CE </a:t>
            </a:r>
            <a:r>
              <a:rPr lang="en-GB" dirty="0" err="1"/>
              <a:t>jne</a:t>
            </a:r>
            <a:r>
              <a:rPr lang="en-GB" dirty="0"/>
              <a:t>.</a:t>
            </a:r>
            <a:endParaRPr lang="en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BECE0F-4E62-4E9C-3417-BB842406FC41}"/>
              </a:ext>
            </a:extLst>
          </p:cNvPr>
          <p:cNvSpPr txBox="1"/>
          <p:nvPr/>
        </p:nvSpPr>
        <p:spPr>
          <a:xfrm>
            <a:off x="1892118" y="1245562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 9000/14000</a:t>
            </a:r>
            <a:br>
              <a:rPr lang="en-GB" dirty="0"/>
            </a:br>
            <a:r>
              <a:rPr lang="en-GB" dirty="0"/>
              <a:t>HACCP </a:t>
            </a:r>
            <a:r>
              <a:rPr lang="en-GB" dirty="0" err="1"/>
              <a:t>jne</a:t>
            </a:r>
            <a:r>
              <a:rPr lang="en-GB" dirty="0"/>
              <a:t>.</a:t>
            </a:r>
            <a:endParaRPr lang="en-E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026A88-31E5-AB04-F67B-0595355DE2D3}"/>
              </a:ext>
            </a:extLst>
          </p:cNvPr>
          <p:cNvSpPr txBox="1"/>
          <p:nvPr/>
        </p:nvSpPr>
        <p:spPr>
          <a:xfrm>
            <a:off x="5303757" y="822516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17021</a:t>
            </a:r>
            <a:br>
              <a:rPr lang="en-GB" dirty="0"/>
            </a:br>
            <a:r>
              <a:rPr lang="en-GB" dirty="0"/>
              <a:t>ISO/IEC 17065</a:t>
            </a:r>
            <a:endParaRPr lang="en-E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2A84B1-8337-AC7E-92C0-6B4CA57EBFFD}"/>
              </a:ext>
            </a:extLst>
          </p:cNvPr>
          <p:cNvSpPr txBox="1"/>
          <p:nvPr/>
        </p:nvSpPr>
        <p:spPr>
          <a:xfrm>
            <a:off x="6916676" y="4106704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17025</a:t>
            </a:r>
            <a:br>
              <a:rPr lang="en-GB" dirty="0"/>
            </a:br>
            <a:r>
              <a:rPr lang="en-GB" dirty="0"/>
              <a:t>ISO/IEC 17020</a:t>
            </a:r>
            <a:endParaRPr lang="en-E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F9046-B417-897A-7AC1-EDEBEC7A84EE}"/>
              </a:ext>
            </a:extLst>
          </p:cNvPr>
          <p:cNvSpPr txBox="1"/>
          <p:nvPr/>
        </p:nvSpPr>
        <p:spPr>
          <a:xfrm>
            <a:off x="8781936" y="4836021"/>
            <a:ext cx="15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17025</a:t>
            </a:r>
            <a:endParaRPr lang="en-EE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4636D8-933D-ED7E-2D65-58B24CAC862A}"/>
              </a:ext>
            </a:extLst>
          </p:cNvPr>
          <p:cNvCxnSpPr>
            <a:cxnSpLocks/>
          </p:cNvCxnSpPr>
          <p:nvPr/>
        </p:nvCxnSpPr>
        <p:spPr>
          <a:xfrm flipV="1">
            <a:off x="9035062" y="476693"/>
            <a:ext cx="1640294" cy="2132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B834CF-9CF9-02BE-AB1B-507CEA3F90CB}"/>
              </a:ext>
            </a:extLst>
          </p:cNvPr>
          <p:cNvCxnSpPr>
            <a:cxnSpLocks/>
          </p:cNvCxnSpPr>
          <p:nvPr/>
        </p:nvCxnSpPr>
        <p:spPr>
          <a:xfrm>
            <a:off x="8414951" y="3159748"/>
            <a:ext cx="226040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4E9460-BF8D-8492-8FE4-55FAEEE0B091}"/>
              </a:ext>
            </a:extLst>
          </p:cNvPr>
          <p:cNvCxnSpPr>
            <a:cxnSpLocks/>
          </p:cNvCxnSpPr>
          <p:nvPr/>
        </p:nvCxnSpPr>
        <p:spPr>
          <a:xfrm>
            <a:off x="9035062" y="6135307"/>
            <a:ext cx="1640294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D585A4-E2B5-D8FA-B089-35271D760CF9}"/>
              </a:ext>
            </a:extLst>
          </p:cNvPr>
          <p:cNvCxnSpPr>
            <a:cxnSpLocks/>
          </p:cNvCxnSpPr>
          <p:nvPr/>
        </p:nvCxnSpPr>
        <p:spPr>
          <a:xfrm flipH="1">
            <a:off x="1504709" y="1891893"/>
            <a:ext cx="3208986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88C47E-302A-8DF9-36ED-73B12CC8BECD}"/>
              </a:ext>
            </a:extLst>
          </p:cNvPr>
          <p:cNvCxnSpPr>
            <a:cxnSpLocks/>
          </p:cNvCxnSpPr>
          <p:nvPr/>
        </p:nvCxnSpPr>
        <p:spPr>
          <a:xfrm flipH="1">
            <a:off x="1546366" y="3166897"/>
            <a:ext cx="408831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20B781-C3F5-50E2-4EE6-17EE8476559E}"/>
              </a:ext>
            </a:extLst>
          </p:cNvPr>
          <p:cNvCxnSpPr>
            <a:cxnSpLocks/>
          </p:cNvCxnSpPr>
          <p:nvPr/>
        </p:nvCxnSpPr>
        <p:spPr>
          <a:xfrm flipH="1">
            <a:off x="1546366" y="4452410"/>
            <a:ext cx="2254260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8874D42-F7EA-CCE6-931C-F199A8050057}"/>
              </a:ext>
            </a:extLst>
          </p:cNvPr>
          <p:cNvCxnSpPr>
            <a:cxnSpLocks/>
          </p:cNvCxnSpPr>
          <p:nvPr/>
        </p:nvCxnSpPr>
        <p:spPr>
          <a:xfrm flipH="1" flipV="1">
            <a:off x="1546366" y="6142816"/>
            <a:ext cx="4708426" cy="1600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84A8E60-A9A1-35CA-D976-1677CD21AB22}"/>
              </a:ext>
            </a:extLst>
          </p:cNvPr>
          <p:cNvCxnSpPr>
            <a:cxnSpLocks/>
          </p:cNvCxnSpPr>
          <p:nvPr/>
        </p:nvCxnSpPr>
        <p:spPr>
          <a:xfrm>
            <a:off x="6822634" y="838595"/>
            <a:ext cx="0" cy="714095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98493A-EB06-725B-DC14-7219C4C6ADAE}"/>
              </a:ext>
            </a:extLst>
          </p:cNvPr>
          <p:cNvCxnSpPr>
            <a:cxnSpLocks/>
          </p:cNvCxnSpPr>
          <p:nvPr/>
        </p:nvCxnSpPr>
        <p:spPr>
          <a:xfrm>
            <a:off x="8754286" y="788633"/>
            <a:ext cx="27650" cy="506305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632252-3B70-C8DF-9938-14FCCEA9398F}"/>
              </a:ext>
            </a:extLst>
          </p:cNvPr>
          <p:cNvCxnSpPr>
            <a:cxnSpLocks/>
          </p:cNvCxnSpPr>
          <p:nvPr/>
        </p:nvCxnSpPr>
        <p:spPr>
          <a:xfrm>
            <a:off x="7738964" y="3429000"/>
            <a:ext cx="0" cy="2422684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9789D2D-E754-9392-85FE-FD452FF3A684}"/>
              </a:ext>
            </a:extLst>
          </p:cNvPr>
          <p:cNvCxnSpPr>
            <a:cxnSpLocks/>
          </p:cNvCxnSpPr>
          <p:nvPr/>
        </p:nvCxnSpPr>
        <p:spPr>
          <a:xfrm>
            <a:off x="6442598" y="3449031"/>
            <a:ext cx="0" cy="714095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E371AD5-AF37-7722-300D-62737B726685}"/>
              </a:ext>
            </a:extLst>
          </p:cNvPr>
          <p:cNvCxnSpPr>
            <a:cxnSpLocks/>
          </p:cNvCxnSpPr>
          <p:nvPr/>
        </p:nvCxnSpPr>
        <p:spPr>
          <a:xfrm flipV="1">
            <a:off x="5412452" y="2151993"/>
            <a:ext cx="0" cy="195471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D008E2-C27A-E533-BBAE-8157735D0251}"/>
              </a:ext>
            </a:extLst>
          </p:cNvPr>
          <p:cNvCxnSpPr>
            <a:cxnSpLocks/>
          </p:cNvCxnSpPr>
          <p:nvPr/>
        </p:nvCxnSpPr>
        <p:spPr>
          <a:xfrm flipH="1" flipV="1">
            <a:off x="6428453" y="2174533"/>
            <a:ext cx="7827" cy="61588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8A8FA0-9938-3BEF-F988-7362617C1580}"/>
              </a:ext>
            </a:extLst>
          </p:cNvPr>
          <p:cNvCxnSpPr>
            <a:cxnSpLocks/>
          </p:cNvCxnSpPr>
          <p:nvPr/>
        </p:nvCxnSpPr>
        <p:spPr>
          <a:xfrm flipV="1">
            <a:off x="5416916" y="4784409"/>
            <a:ext cx="0" cy="135840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575E8EB-125A-43FA-5595-19AE01F070F3}"/>
              </a:ext>
            </a:extLst>
          </p:cNvPr>
          <p:cNvCxnSpPr>
            <a:cxnSpLocks/>
          </p:cNvCxnSpPr>
          <p:nvPr/>
        </p:nvCxnSpPr>
        <p:spPr>
          <a:xfrm flipH="1" flipV="1">
            <a:off x="6580896" y="4429869"/>
            <a:ext cx="2173390" cy="2254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C9BA6A1-B550-C7D0-8DA8-9FCD3BE6ED4B}"/>
              </a:ext>
            </a:extLst>
          </p:cNvPr>
          <p:cNvGrpSpPr/>
          <p:nvPr/>
        </p:nvGrpSpPr>
        <p:grpSpPr>
          <a:xfrm>
            <a:off x="0" y="0"/>
            <a:ext cx="1546366" cy="6858000"/>
            <a:chOff x="0" y="0"/>
            <a:chExt cx="1546366" cy="6858000"/>
          </a:xfrm>
        </p:grpSpPr>
        <p:sp>
          <p:nvSpPr>
            <p:cNvPr id="1025" name="Rounded Rectangle 1024">
              <a:extLst>
                <a:ext uri="{FF2B5EF4-FFF2-40B4-BE49-F238E27FC236}">
                  <a16:creationId xmlns:a16="http://schemas.microsoft.com/office/drawing/2014/main" id="{C0420251-8E73-DEB5-C9C7-6D06FDF56C29}"/>
                </a:ext>
              </a:extLst>
            </p:cNvPr>
            <p:cNvSpPr/>
            <p:nvPr/>
          </p:nvSpPr>
          <p:spPr>
            <a:xfrm>
              <a:off x="0" y="0"/>
              <a:ext cx="1546366" cy="6858000"/>
            </a:xfrm>
            <a:prstGeom prst="roundRect">
              <a:avLst/>
            </a:prstGeom>
            <a:solidFill>
              <a:srgbClr val="E8E9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pic>
          <p:nvPicPr>
            <p:cNvPr id="60" name="Picture 2" descr="What is Quality Infrastructure? | Quality Infrastructure for Development">
              <a:extLst>
                <a:ext uri="{FF2B5EF4-FFF2-40B4-BE49-F238E27FC236}">
                  <a16:creationId xmlns:a16="http://schemas.microsoft.com/office/drawing/2014/main" id="{D00DC614-E44D-9F6D-E10F-052CA4FC3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" t="14367" r="88646" b="13693"/>
            <a:stretch/>
          </p:blipFill>
          <p:spPr bwMode="auto">
            <a:xfrm>
              <a:off x="196202" y="1040576"/>
              <a:ext cx="1153962" cy="493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8EC289B-C7F7-3668-911B-19BDDC344D5A}"/>
                </a:ext>
              </a:extLst>
            </p:cNvPr>
            <p:cNvSpPr txBox="1"/>
            <p:nvPr/>
          </p:nvSpPr>
          <p:spPr>
            <a:xfrm>
              <a:off x="204213" y="203613"/>
              <a:ext cx="11379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p</a:t>
              </a: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rotsessid</a:t>
              </a:r>
              <a:b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teenused</a:t>
              </a:r>
              <a:b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tooted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CE01459-A9D7-1751-82DB-153B60AA67B6}"/>
                </a:ext>
              </a:extLst>
            </p:cNvPr>
            <p:cNvSpPr txBox="1"/>
            <p:nvPr/>
          </p:nvSpPr>
          <p:spPr>
            <a:xfrm>
              <a:off x="135123" y="6038469"/>
              <a:ext cx="1276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väärtusahel</a:t>
              </a:r>
              <a:endParaRPr lang="en-EE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0F04B021-DCB4-88E0-9E19-A4B3B36CEDD7}"/>
              </a:ext>
            </a:extLst>
          </p:cNvPr>
          <p:cNvGrpSpPr/>
          <p:nvPr/>
        </p:nvGrpSpPr>
        <p:grpSpPr>
          <a:xfrm>
            <a:off x="10645634" y="0"/>
            <a:ext cx="1546366" cy="6858000"/>
            <a:chOff x="10645634" y="0"/>
            <a:chExt cx="1546366" cy="6858000"/>
          </a:xfrm>
        </p:grpSpPr>
        <p:sp>
          <p:nvSpPr>
            <p:cNvPr id="1027" name="Rounded Rectangle 1026">
              <a:extLst>
                <a:ext uri="{FF2B5EF4-FFF2-40B4-BE49-F238E27FC236}">
                  <a16:creationId xmlns:a16="http://schemas.microsoft.com/office/drawing/2014/main" id="{DBA5E012-CBA8-A828-0EF7-5B2E35E2067D}"/>
                </a:ext>
              </a:extLst>
            </p:cNvPr>
            <p:cNvSpPr/>
            <p:nvPr/>
          </p:nvSpPr>
          <p:spPr>
            <a:xfrm>
              <a:off x="10645634" y="0"/>
              <a:ext cx="1546366" cy="6858000"/>
            </a:xfrm>
            <a:prstGeom prst="roundRect">
              <a:avLst/>
            </a:prstGeom>
            <a:solidFill>
              <a:srgbClr val="E8E9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pic>
          <p:nvPicPr>
            <p:cNvPr id="61" name="Picture 2" descr="What is Quality Infrastructure? | Quality Infrastructure for Development">
              <a:extLst>
                <a:ext uri="{FF2B5EF4-FFF2-40B4-BE49-F238E27FC236}">
                  <a16:creationId xmlns:a16="http://schemas.microsoft.com/office/drawing/2014/main" id="{49AC84CC-04F0-B59B-1DC2-244B6D749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31" t="2710" r="1382" b="13693"/>
            <a:stretch/>
          </p:blipFill>
          <p:spPr bwMode="auto">
            <a:xfrm>
              <a:off x="10766911" y="121354"/>
              <a:ext cx="1303813" cy="573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06A7271-43E0-3E2F-B587-8BA05E670EBF}"/>
                </a:ext>
              </a:extLst>
            </p:cNvPr>
            <p:cNvSpPr txBox="1"/>
            <p:nvPr/>
          </p:nvSpPr>
          <p:spPr>
            <a:xfrm>
              <a:off x="10904895" y="5899969"/>
              <a:ext cx="1027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Üleilmne</a:t>
              </a:r>
              <a:b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süsteem</a:t>
              </a:r>
              <a:endParaRPr lang="en-EE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99C759-0B97-7DC3-327C-145DCF1AD82F}"/>
              </a:ext>
            </a:extLst>
          </p:cNvPr>
          <p:cNvSpPr/>
          <p:nvPr/>
        </p:nvSpPr>
        <p:spPr>
          <a:xfrm>
            <a:off x="5634681" y="2829697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Standardiseerimine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9E5F32-FEF4-1F8E-3445-0C2A8FEF439B}"/>
              </a:ext>
            </a:extLst>
          </p:cNvPr>
          <p:cNvSpPr/>
          <p:nvPr/>
        </p:nvSpPr>
        <p:spPr>
          <a:xfrm>
            <a:off x="4713695" y="1552690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Sertifitseerimine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1F1515-6F5B-77D5-C74A-77A28EEF18F0}"/>
              </a:ext>
            </a:extLst>
          </p:cNvPr>
          <p:cNvSpPr/>
          <p:nvPr/>
        </p:nvSpPr>
        <p:spPr>
          <a:xfrm>
            <a:off x="6254792" y="177042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Akrediteerimine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47EA94-A47B-51E0-130B-A8A3CD9A5A98}"/>
              </a:ext>
            </a:extLst>
          </p:cNvPr>
          <p:cNvSpPr/>
          <p:nvPr/>
        </p:nvSpPr>
        <p:spPr>
          <a:xfrm>
            <a:off x="3800626" y="4156133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Katsetamine ja inspekteerimine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74698F-339D-0103-1FDD-58600FB5EEB1}"/>
              </a:ext>
            </a:extLst>
          </p:cNvPr>
          <p:cNvSpPr/>
          <p:nvPr/>
        </p:nvSpPr>
        <p:spPr>
          <a:xfrm>
            <a:off x="6242435" y="5848013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Metroloogia</a:t>
            </a:r>
          </a:p>
        </p:txBody>
      </p:sp>
    </p:spTree>
    <p:extLst>
      <p:ext uri="{BB962C8B-B14F-4D97-AF65-F5344CB8AC3E}">
        <p14:creationId xmlns:p14="http://schemas.microsoft.com/office/powerpoint/2010/main" val="41066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8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93F991-BB8E-2640-A3DD-43D2BF88C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/>
          <a:stretch/>
        </p:blipFill>
        <p:spPr bwMode="auto">
          <a:xfrm>
            <a:off x="1601151" y="901116"/>
            <a:ext cx="8989698" cy="50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5CD40B74-E625-C5FD-AC43-8D0966DCA91B}"/>
              </a:ext>
            </a:extLst>
          </p:cNvPr>
          <p:cNvSpPr/>
          <p:nvPr/>
        </p:nvSpPr>
        <p:spPr>
          <a:xfrm>
            <a:off x="8302171" y="1291771"/>
            <a:ext cx="2119086" cy="19303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9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5FE46-3849-40DB-8407-65ED83C76324}"/>
              </a:ext>
            </a:extLst>
          </p:cNvPr>
          <p:cNvSpPr txBox="1"/>
          <p:nvPr/>
        </p:nvSpPr>
        <p:spPr>
          <a:xfrm>
            <a:off x="420792" y="3163852"/>
            <a:ext cx="117244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600" dirty="0"/>
              <a:t>Kui midagi ei juhtunud.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6FDAE-76EF-45E0-98FC-8E5F6546E914}"/>
              </a:ext>
            </a:extLst>
          </p:cNvPr>
          <p:cNvSpPr txBox="1"/>
          <p:nvPr/>
        </p:nvSpPr>
        <p:spPr>
          <a:xfrm>
            <a:off x="2990310" y="1566746"/>
            <a:ext cx="6585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600" dirty="0"/>
              <a:t>Kes maksab?</a:t>
            </a:r>
          </a:p>
        </p:txBody>
      </p:sp>
    </p:spTree>
    <p:extLst>
      <p:ext uri="{BB962C8B-B14F-4D97-AF65-F5344CB8AC3E}">
        <p14:creationId xmlns:p14="http://schemas.microsoft.com/office/powerpoint/2010/main" val="29400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556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162803-9D8E-0A9E-C90E-9EADF92C8039}"/>
              </a:ext>
            </a:extLst>
          </p:cNvPr>
          <p:cNvSpPr txBox="1"/>
          <p:nvPr/>
        </p:nvSpPr>
        <p:spPr>
          <a:xfrm>
            <a:off x="9035062" y="107361"/>
            <a:ext cx="149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tunnustamine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3CE2D-2781-3B23-240C-33A0100B6C58}"/>
              </a:ext>
            </a:extLst>
          </p:cNvPr>
          <p:cNvSpPr txBox="1"/>
          <p:nvPr/>
        </p:nvSpPr>
        <p:spPr>
          <a:xfrm>
            <a:off x="8781936" y="2752002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ühtlustamine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13B56-577E-254B-3B43-17A5D5F8BC42}"/>
              </a:ext>
            </a:extLst>
          </p:cNvPr>
          <p:cNvSpPr txBox="1"/>
          <p:nvPr/>
        </p:nvSpPr>
        <p:spPr>
          <a:xfrm>
            <a:off x="9144984" y="5734083"/>
            <a:ext cx="106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jälgitavus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26AF1-629D-A560-99E1-A73400241D93}"/>
              </a:ext>
            </a:extLst>
          </p:cNvPr>
          <p:cNvSpPr txBox="1"/>
          <p:nvPr/>
        </p:nvSpPr>
        <p:spPr>
          <a:xfrm>
            <a:off x="9096434" y="6139076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ühtlustamine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74733-74E4-F57F-7F0D-B35B19C85B23}"/>
              </a:ext>
            </a:extLst>
          </p:cNvPr>
          <p:cNvSpPr txBox="1"/>
          <p:nvPr/>
        </p:nvSpPr>
        <p:spPr>
          <a:xfrm>
            <a:off x="1833256" y="5482352"/>
            <a:ext cx="282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kalibreerimine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taatlemine</a:t>
            </a:r>
            <a:endParaRPr lang="en-E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3C8A9-4455-2C68-128A-D837363B663A}"/>
              </a:ext>
            </a:extLst>
          </p:cNvPr>
          <p:cNvSpPr txBox="1"/>
          <p:nvPr/>
        </p:nvSpPr>
        <p:spPr>
          <a:xfrm>
            <a:off x="1863942" y="5789485"/>
            <a:ext cx="130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etalonained</a:t>
            </a:r>
            <a:endParaRPr lang="en-E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00944F-25C5-AD2A-FB87-D3AB94732F0B}"/>
              </a:ext>
            </a:extLst>
          </p:cNvPr>
          <p:cNvSpPr txBox="1"/>
          <p:nvPr/>
        </p:nvSpPr>
        <p:spPr>
          <a:xfrm>
            <a:off x="1573198" y="4005023"/>
            <a:ext cx="21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katsetamine</a:t>
            </a:r>
            <a:r>
              <a:rPr lang="en-GB" dirty="0"/>
              <a:t>, </a:t>
            </a:r>
            <a:r>
              <a:rPr lang="en-GB" dirty="0" err="1"/>
              <a:t>analüüs</a:t>
            </a:r>
            <a:endParaRPr lang="en-E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CFCBC-7741-75B7-6971-4097FB3CA6B3}"/>
              </a:ext>
            </a:extLst>
          </p:cNvPr>
          <p:cNvSpPr txBox="1"/>
          <p:nvPr/>
        </p:nvSpPr>
        <p:spPr>
          <a:xfrm>
            <a:off x="1725964" y="4466689"/>
            <a:ext cx="20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uuringud</a:t>
            </a:r>
            <a:r>
              <a:rPr lang="en-GB" dirty="0"/>
              <a:t>, </a:t>
            </a:r>
            <a:r>
              <a:rPr lang="en-GB" dirty="0" err="1"/>
              <a:t>järelvalve</a:t>
            </a:r>
            <a:endParaRPr lang="en-E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5D597-B8B0-269C-2966-C64A3FFBABB4}"/>
              </a:ext>
            </a:extLst>
          </p:cNvPr>
          <p:cNvSpPr txBox="1"/>
          <p:nvPr/>
        </p:nvSpPr>
        <p:spPr>
          <a:xfrm>
            <a:off x="1910020" y="279041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standardid</a:t>
            </a:r>
            <a:endParaRPr lang="en-E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78BFB-4D6C-D6F8-7199-56AFEAC48F77}"/>
              </a:ext>
            </a:extLst>
          </p:cNvPr>
          <p:cNvSpPr txBox="1"/>
          <p:nvPr/>
        </p:nvSpPr>
        <p:spPr>
          <a:xfrm>
            <a:off x="1794548" y="1875861"/>
            <a:ext cx="228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toote</a:t>
            </a:r>
            <a:r>
              <a:rPr lang="en-GB" dirty="0"/>
              <a:t> </a:t>
            </a:r>
            <a:r>
              <a:rPr lang="en-GB" dirty="0" err="1"/>
              <a:t>sertifitseerimine</a:t>
            </a:r>
            <a:br>
              <a:rPr lang="en-GB" dirty="0"/>
            </a:br>
            <a:r>
              <a:rPr lang="en-GB" dirty="0"/>
              <a:t>CE </a:t>
            </a:r>
            <a:r>
              <a:rPr lang="en-GB" dirty="0" err="1"/>
              <a:t>jne</a:t>
            </a:r>
            <a:r>
              <a:rPr lang="en-GB" dirty="0"/>
              <a:t>.</a:t>
            </a:r>
            <a:endParaRPr lang="en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BECE0F-4E62-4E9C-3417-BB842406FC41}"/>
              </a:ext>
            </a:extLst>
          </p:cNvPr>
          <p:cNvSpPr txBox="1"/>
          <p:nvPr/>
        </p:nvSpPr>
        <p:spPr>
          <a:xfrm>
            <a:off x="1892118" y="1245562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 9000/14000</a:t>
            </a:r>
            <a:br>
              <a:rPr lang="en-GB" dirty="0"/>
            </a:br>
            <a:r>
              <a:rPr lang="en-GB" dirty="0"/>
              <a:t>HACCP </a:t>
            </a:r>
            <a:r>
              <a:rPr lang="en-GB" dirty="0" err="1"/>
              <a:t>jne</a:t>
            </a:r>
            <a:r>
              <a:rPr lang="en-GB" dirty="0"/>
              <a:t>.</a:t>
            </a:r>
            <a:endParaRPr lang="en-E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026A88-31E5-AB04-F67B-0595355DE2D3}"/>
              </a:ext>
            </a:extLst>
          </p:cNvPr>
          <p:cNvSpPr txBox="1"/>
          <p:nvPr/>
        </p:nvSpPr>
        <p:spPr>
          <a:xfrm>
            <a:off x="5303757" y="822516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17021</a:t>
            </a:r>
            <a:br>
              <a:rPr lang="en-GB" dirty="0"/>
            </a:br>
            <a:r>
              <a:rPr lang="en-GB" dirty="0"/>
              <a:t>ISO/IEC 17065</a:t>
            </a:r>
            <a:endParaRPr lang="en-E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2A84B1-8337-AC7E-92C0-6B4CA57EBFFD}"/>
              </a:ext>
            </a:extLst>
          </p:cNvPr>
          <p:cNvSpPr txBox="1"/>
          <p:nvPr/>
        </p:nvSpPr>
        <p:spPr>
          <a:xfrm>
            <a:off x="6916676" y="4106704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17025</a:t>
            </a:r>
            <a:br>
              <a:rPr lang="en-GB" dirty="0"/>
            </a:br>
            <a:r>
              <a:rPr lang="en-GB" dirty="0"/>
              <a:t>ISO/IEC 17020</a:t>
            </a:r>
            <a:endParaRPr lang="en-E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F9046-B417-897A-7AC1-EDEBEC7A84EE}"/>
              </a:ext>
            </a:extLst>
          </p:cNvPr>
          <p:cNvSpPr txBox="1"/>
          <p:nvPr/>
        </p:nvSpPr>
        <p:spPr>
          <a:xfrm>
            <a:off x="8781936" y="4836021"/>
            <a:ext cx="15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ISO/IEC 17025</a:t>
            </a:r>
            <a:endParaRPr lang="en-EE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4636D8-933D-ED7E-2D65-58B24CAC862A}"/>
              </a:ext>
            </a:extLst>
          </p:cNvPr>
          <p:cNvCxnSpPr>
            <a:cxnSpLocks/>
          </p:cNvCxnSpPr>
          <p:nvPr/>
        </p:nvCxnSpPr>
        <p:spPr>
          <a:xfrm flipV="1">
            <a:off x="9035062" y="476693"/>
            <a:ext cx="1640294" cy="2132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B834CF-9CF9-02BE-AB1B-507CEA3F90CB}"/>
              </a:ext>
            </a:extLst>
          </p:cNvPr>
          <p:cNvCxnSpPr>
            <a:cxnSpLocks/>
          </p:cNvCxnSpPr>
          <p:nvPr/>
        </p:nvCxnSpPr>
        <p:spPr>
          <a:xfrm>
            <a:off x="8414951" y="3159748"/>
            <a:ext cx="226040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4E9460-BF8D-8492-8FE4-55FAEEE0B091}"/>
              </a:ext>
            </a:extLst>
          </p:cNvPr>
          <p:cNvCxnSpPr>
            <a:cxnSpLocks/>
          </p:cNvCxnSpPr>
          <p:nvPr/>
        </p:nvCxnSpPr>
        <p:spPr>
          <a:xfrm>
            <a:off x="9035062" y="6135307"/>
            <a:ext cx="1640294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D585A4-E2B5-D8FA-B089-35271D760CF9}"/>
              </a:ext>
            </a:extLst>
          </p:cNvPr>
          <p:cNvCxnSpPr>
            <a:cxnSpLocks/>
          </p:cNvCxnSpPr>
          <p:nvPr/>
        </p:nvCxnSpPr>
        <p:spPr>
          <a:xfrm flipH="1">
            <a:off x="1504709" y="1891893"/>
            <a:ext cx="3208986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88C47E-302A-8DF9-36ED-73B12CC8BECD}"/>
              </a:ext>
            </a:extLst>
          </p:cNvPr>
          <p:cNvCxnSpPr>
            <a:cxnSpLocks/>
          </p:cNvCxnSpPr>
          <p:nvPr/>
        </p:nvCxnSpPr>
        <p:spPr>
          <a:xfrm flipH="1">
            <a:off x="1546366" y="3166897"/>
            <a:ext cx="408831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20B781-C3F5-50E2-4EE6-17EE8476559E}"/>
              </a:ext>
            </a:extLst>
          </p:cNvPr>
          <p:cNvCxnSpPr>
            <a:cxnSpLocks/>
          </p:cNvCxnSpPr>
          <p:nvPr/>
        </p:nvCxnSpPr>
        <p:spPr>
          <a:xfrm flipH="1">
            <a:off x="1546366" y="4452410"/>
            <a:ext cx="2254260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8874D42-F7EA-CCE6-931C-F199A8050057}"/>
              </a:ext>
            </a:extLst>
          </p:cNvPr>
          <p:cNvCxnSpPr>
            <a:cxnSpLocks/>
          </p:cNvCxnSpPr>
          <p:nvPr/>
        </p:nvCxnSpPr>
        <p:spPr>
          <a:xfrm flipH="1" flipV="1">
            <a:off x="1546366" y="6142816"/>
            <a:ext cx="4708426" cy="1600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84A8E60-A9A1-35CA-D976-1677CD21AB22}"/>
              </a:ext>
            </a:extLst>
          </p:cNvPr>
          <p:cNvCxnSpPr>
            <a:cxnSpLocks/>
          </p:cNvCxnSpPr>
          <p:nvPr/>
        </p:nvCxnSpPr>
        <p:spPr>
          <a:xfrm>
            <a:off x="6822634" y="838595"/>
            <a:ext cx="0" cy="714095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98493A-EB06-725B-DC14-7219C4C6ADAE}"/>
              </a:ext>
            </a:extLst>
          </p:cNvPr>
          <p:cNvCxnSpPr>
            <a:cxnSpLocks/>
          </p:cNvCxnSpPr>
          <p:nvPr/>
        </p:nvCxnSpPr>
        <p:spPr>
          <a:xfrm>
            <a:off x="8754286" y="788633"/>
            <a:ext cx="27650" cy="506305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632252-3B70-C8DF-9938-14FCCEA9398F}"/>
              </a:ext>
            </a:extLst>
          </p:cNvPr>
          <p:cNvCxnSpPr>
            <a:cxnSpLocks/>
          </p:cNvCxnSpPr>
          <p:nvPr/>
        </p:nvCxnSpPr>
        <p:spPr>
          <a:xfrm>
            <a:off x="7738964" y="3429000"/>
            <a:ext cx="0" cy="2422684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9789D2D-E754-9392-85FE-FD452FF3A684}"/>
              </a:ext>
            </a:extLst>
          </p:cNvPr>
          <p:cNvCxnSpPr>
            <a:cxnSpLocks/>
          </p:cNvCxnSpPr>
          <p:nvPr/>
        </p:nvCxnSpPr>
        <p:spPr>
          <a:xfrm>
            <a:off x="6442598" y="3449031"/>
            <a:ext cx="0" cy="714095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E371AD5-AF37-7722-300D-62737B726685}"/>
              </a:ext>
            </a:extLst>
          </p:cNvPr>
          <p:cNvCxnSpPr>
            <a:cxnSpLocks/>
          </p:cNvCxnSpPr>
          <p:nvPr/>
        </p:nvCxnSpPr>
        <p:spPr>
          <a:xfrm flipV="1">
            <a:off x="5412452" y="2151993"/>
            <a:ext cx="0" cy="195471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D008E2-C27A-E533-BBAE-8157735D0251}"/>
              </a:ext>
            </a:extLst>
          </p:cNvPr>
          <p:cNvCxnSpPr>
            <a:cxnSpLocks/>
          </p:cNvCxnSpPr>
          <p:nvPr/>
        </p:nvCxnSpPr>
        <p:spPr>
          <a:xfrm flipH="1" flipV="1">
            <a:off x="6428453" y="2174533"/>
            <a:ext cx="7827" cy="61588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8A8FA0-9938-3BEF-F988-7362617C1580}"/>
              </a:ext>
            </a:extLst>
          </p:cNvPr>
          <p:cNvCxnSpPr>
            <a:cxnSpLocks/>
          </p:cNvCxnSpPr>
          <p:nvPr/>
        </p:nvCxnSpPr>
        <p:spPr>
          <a:xfrm flipV="1">
            <a:off x="5416916" y="4784409"/>
            <a:ext cx="0" cy="135840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575E8EB-125A-43FA-5595-19AE01F070F3}"/>
              </a:ext>
            </a:extLst>
          </p:cNvPr>
          <p:cNvCxnSpPr>
            <a:cxnSpLocks/>
          </p:cNvCxnSpPr>
          <p:nvPr/>
        </p:nvCxnSpPr>
        <p:spPr>
          <a:xfrm flipH="1" flipV="1">
            <a:off x="6580896" y="4429869"/>
            <a:ext cx="2173390" cy="2254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C9BA6A1-B550-C7D0-8DA8-9FCD3BE6ED4B}"/>
              </a:ext>
            </a:extLst>
          </p:cNvPr>
          <p:cNvGrpSpPr/>
          <p:nvPr/>
        </p:nvGrpSpPr>
        <p:grpSpPr>
          <a:xfrm>
            <a:off x="0" y="0"/>
            <a:ext cx="1546366" cy="6858000"/>
            <a:chOff x="0" y="0"/>
            <a:chExt cx="1546366" cy="6858000"/>
          </a:xfrm>
        </p:grpSpPr>
        <p:sp>
          <p:nvSpPr>
            <p:cNvPr id="1025" name="Rounded Rectangle 1024">
              <a:extLst>
                <a:ext uri="{FF2B5EF4-FFF2-40B4-BE49-F238E27FC236}">
                  <a16:creationId xmlns:a16="http://schemas.microsoft.com/office/drawing/2014/main" id="{C0420251-8E73-DEB5-C9C7-6D06FDF56C29}"/>
                </a:ext>
              </a:extLst>
            </p:cNvPr>
            <p:cNvSpPr/>
            <p:nvPr/>
          </p:nvSpPr>
          <p:spPr>
            <a:xfrm>
              <a:off x="0" y="0"/>
              <a:ext cx="1546366" cy="6858000"/>
            </a:xfrm>
            <a:prstGeom prst="roundRect">
              <a:avLst/>
            </a:prstGeom>
            <a:solidFill>
              <a:srgbClr val="E8E9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pic>
          <p:nvPicPr>
            <p:cNvPr id="60" name="Picture 2" descr="What is Quality Infrastructure? | Quality Infrastructure for Development">
              <a:extLst>
                <a:ext uri="{FF2B5EF4-FFF2-40B4-BE49-F238E27FC236}">
                  <a16:creationId xmlns:a16="http://schemas.microsoft.com/office/drawing/2014/main" id="{D00DC614-E44D-9F6D-E10F-052CA4FC3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" t="14367" r="88646" b="13693"/>
            <a:stretch/>
          </p:blipFill>
          <p:spPr bwMode="auto">
            <a:xfrm>
              <a:off x="196202" y="1040576"/>
              <a:ext cx="1153962" cy="493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8EC289B-C7F7-3668-911B-19BDDC344D5A}"/>
                </a:ext>
              </a:extLst>
            </p:cNvPr>
            <p:cNvSpPr txBox="1"/>
            <p:nvPr/>
          </p:nvSpPr>
          <p:spPr>
            <a:xfrm>
              <a:off x="204213" y="203613"/>
              <a:ext cx="11379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p</a:t>
              </a: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rotsessid</a:t>
              </a:r>
              <a:b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teenused</a:t>
              </a:r>
              <a:b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n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tooted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CE01459-A9D7-1751-82DB-153B60AA67B6}"/>
                </a:ext>
              </a:extLst>
            </p:cNvPr>
            <p:cNvSpPr txBox="1"/>
            <p:nvPr/>
          </p:nvSpPr>
          <p:spPr>
            <a:xfrm>
              <a:off x="135123" y="6038469"/>
              <a:ext cx="1276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väärtusahel</a:t>
              </a:r>
              <a:endParaRPr lang="en-EE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0F04B021-DCB4-88E0-9E19-A4B3B36CEDD7}"/>
              </a:ext>
            </a:extLst>
          </p:cNvPr>
          <p:cNvGrpSpPr/>
          <p:nvPr/>
        </p:nvGrpSpPr>
        <p:grpSpPr>
          <a:xfrm>
            <a:off x="10645634" y="0"/>
            <a:ext cx="1546366" cy="6858000"/>
            <a:chOff x="10645634" y="0"/>
            <a:chExt cx="1546366" cy="6858000"/>
          </a:xfrm>
        </p:grpSpPr>
        <p:sp>
          <p:nvSpPr>
            <p:cNvPr id="1027" name="Rounded Rectangle 1026">
              <a:extLst>
                <a:ext uri="{FF2B5EF4-FFF2-40B4-BE49-F238E27FC236}">
                  <a16:creationId xmlns:a16="http://schemas.microsoft.com/office/drawing/2014/main" id="{DBA5E012-CBA8-A828-0EF7-5B2E35E2067D}"/>
                </a:ext>
              </a:extLst>
            </p:cNvPr>
            <p:cNvSpPr/>
            <p:nvPr/>
          </p:nvSpPr>
          <p:spPr>
            <a:xfrm>
              <a:off x="10645634" y="0"/>
              <a:ext cx="1546366" cy="6858000"/>
            </a:xfrm>
            <a:prstGeom prst="roundRect">
              <a:avLst/>
            </a:prstGeom>
            <a:solidFill>
              <a:srgbClr val="E8E9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pic>
          <p:nvPicPr>
            <p:cNvPr id="61" name="Picture 2" descr="What is Quality Infrastructure? | Quality Infrastructure for Development">
              <a:extLst>
                <a:ext uri="{FF2B5EF4-FFF2-40B4-BE49-F238E27FC236}">
                  <a16:creationId xmlns:a16="http://schemas.microsoft.com/office/drawing/2014/main" id="{49AC84CC-04F0-B59B-1DC2-244B6D749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31" t="2710" r="1382" b="13693"/>
            <a:stretch/>
          </p:blipFill>
          <p:spPr bwMode="auto">
            <a:xfrm>
              <a:off x="10766911" y="121354"/>
              <a:ext cx="1303813" cy="573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06A7271-43E0-3E2F-B587-8BA05E670EBF}"/>
                </a:ext>
              </a:extLst>
            </p:cNvPr>
            <p:cNvSpPr txBox="1"/>
            <p:nvPr/>
          </p:nvSpPr>
          <p:spPr>
            <a:xfrm>
              <a:off x="10904895" y="5899969"/>
              <a:ext cx="1027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Üleilmne</a:t>
              </a:r>
              <a:b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</a:br>
              <a:r>
                <a:rPr lang="et-EE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süsteem</a:t>
              </a:r>
              <a:endParaRPr lang="en-EE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99C759-0B97-7DC3-327C-145DCF1AD82F}"/>
              </a:ext>
            </a:extLst>
          </p:cNvPr>
          <p:cNvSpPr/>
          <p:nvPr/>
        </p:nvSpPr>
        <p:spPr>
          <a:xfrm>
            <a:off x="5634681" y="2829697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Standardiseerimine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9E5F32-FEF4-1F8E-3445-0C2A8FEF439B}"/>
              </a:ext>
            </a:extLst>
          </p:cNvPr>
          <p:cNvSpPr/>
          <p:nvPr/>
        </p:nvSpPr>
        <p:spPr>
          <a:xfrm>
            <a:off x="4713695" y="1552690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Sertifitseerimine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1F1515-6F5B-77D5-C74A-77A28EEF18F0}"/>
              </a:ext>
            </a:extLst>
          </p:cNvPr>
          <p:cNvSpPr/>
          <p:nvPr/>
        </p:nvSpPr>
        <p:spPr>
          <a:xfrm>
            <a:off x="6254792" y="177042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Akrediteerimine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47EA94-A47B-51E0-130B-A8A3CD9A5A98}"/>
              </a:ext>
            </a:extLst>
          </p:cNvPr>
          <p:cNvSpPr/>
          <p:nvPr/>
        </p:nvSpPr>
        <p:spPr>
          <a:xfrm>
            <a:off x="3800626" y="4156133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Katsetamine ja inspekteerimine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74698F-339D-0103-1FDD-58600FB5EEB1}"/>
              </a:ext>
            </a:extLst>
          </p:cNvPr>
          <p:cNvSpPr/>
          <p:nvPr/>
        </p:nvSpPr>
        <p:spPr>
          <a:xfrm>
            <a:off x="6242435" y="5848013"/>
            <a:ext cx="2780270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/>
              <a:t>Metroloogia</a:t>
            </a:r>
          </a:p>
        </p:txBody>
      </p:sp>
    </p:spTree>
    <p:extLst>
      <p:ext uri="{BB962C8B-B14F-4D97-AF65-F5344CB8AC3E}">
        <p14:creationId xmlns:p14="http://schemas.microsoft.com/office/powerpoint/2010/main" val="427300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Union | Definition, Flag, Purpose, History, &amp; Members | Britannica">
            <a:extLst>
              <a:ext uri="{FF2B5EF4-FFF2-40B4-BE49-F238E27FC236}">
                <a16:creationId xmlns:a16="http://schemas.microsoft.com/office/drawing/2014/main" id="{33B6B571-F598-7F58-EEAE-D742D246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44" y="545739"/>
            <a:ext cx="8647112" cy="57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4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apter 3: What is the European Union | CES at UNC">
            <a:extLst>
              <a:ext uri="{FF2B5EF4-FFF2-40B4-BE49-F238E27FC236}">
                <a16:creationId xmlns:a16="http://schemas.microsoft.com/office/drawing/2014/main" id="{C22F18F4-419B-D446-FEEE-6E767587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0"/>
            <a:ext cx="682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8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97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280AC-71A8-4545-BB6B-55971D32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83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5FE46-3849-40DB-8407-65ED83C76324}"/>
              </a:ext>
            </a:extLst>
          </p:cNvPr>
          <p:cNvSpPr txBox="1"/>
          <p:nvPr/>
        </p:nvSpPr>
        <p:spPr>
          <a:xfrm>
            <a:off x="2904549" y="3325976"/>
            <a:ext cx="6382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600" dirty="0"/>
              <a:t>mõistetavad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6FDAE-76EF-45E0-98FC-8E5F6546E914}"/>
              </a:ext>
            </a:extLst>
          </p:cNvPr>
          <p:cNvSpPr txBox="1"/>
          <p:nvPr/>
        </p:nvSpPr>
        <p:spPr>
          <a:xfrm>
            <a:off x="2990310" y="1566746"/>
            <a:ext cx="62113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600" dirty="0"/>
              <a:t>võrreldavad</a:t>
            </a:r>
          </a:p>
        </p:txBody>
      </p:sp>
    </p:spTree>
    <p:extLst>
      <p:ext uri="{BB962C8B-B14F-4D97-AF65-F5344CB8AC3E}">
        <p14:creationId xmlns:p14="http://schemas.microsoft.com/office/powerpoint/2010/main" val="184363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80F9DF6E-5472-4695-A8A9-0767A769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0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19456</TotalTime>
  <Words>395</Words>
  <Application>Microsoft Macintosh PowerPoint</Application>
  <PresentationFormat>Widescreen</PresentationFormat>
  <Paragraphs>104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   Maailma mõõtmine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 dreams  are made of  tears!</dc:title>
  <dc:creator>Aigar Vaigu</dc:creator>
  <cp:lastModifiedBy>Aigar Vaigu</cp:lastModifiedBy>
  <cp:revision>28</cp:revision>
  <dcterms:created xsi:type="dcterms:W3CDTF">2021-10-13T21:41:22Z</dcterms:created>
  <dcterms:modified xsi:type="dcterms:W3CDTF">2023-03-03T07:21:20Z</dcterms:modified>
</cp:coreProperties>
</file>