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1"/>
    <p:sldMasterId id="2147483664" r:id="rId2"/>
    <p:sldMasterId id="2147483667" r:id="rId3"/>
    <p:sldMasterId id="2147483670" r:id="rId4"/>
    <p:sldMasterId id="2147483672" r:id="rId5"/>
    <p:sldMasterId id="2147483674" r:id="rId6"/>
  </p:sldMasterIdLst>
  <p:notesMasterIdLst>
    <p:notesMasterId r:id="rId22"/>
  </p:notesMasterIdLst>
  <p:sldIdLst>
    <p:sldId id="484" r:id="rId7"/>
    <p:sldId id="491" r:id="rId8"/>
    <p:sldId id="594" r:id="rId9"/>
    <p:sldId id="595" r:id="rId10"/>
    <p:sldId id="596" r:id="rId11"/>
    <p:sldId id="597" r:id="rId12"/>
    <p:sldId id="598" r:id="rId13"/>
    <p:sldId id="599" r:id="rId14"/>
    <p:sldId id="600" r:id="rId15"/>
    <p:sldId id="601" r:id="rId16"/>
    <p:sldId id="602" r:id="rId17"/>
    <p:sldId id="603" r:id="rId18"/>
    <p:sldId id="604" r:id="rId19"/>
    <p:sldId id="605" r:id="rId20"/>
    <p:sldId id="606" r:id="rId21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6EF"/>
    <a:srgbClr val="E5EDDC"/>
    <a:srgbClr val="E5C4BD"/>
    <a:srgbClr val="7A7D81"/>
    <a:srgbClr val="2ED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49DBD-A100-4101-9D3C-C87B5C44DE67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68707-79D4-4AC4-95C6-B00F17C2549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46307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5E3863EB-6247-D38E-F9F6-8D84C65AE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55C60967-C6B5-281A-4F18-05E703ED38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5FF619DC-381A-4B85-9955-CECE9B23FA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58536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178510E6-196D-9E4B-0805-D8568D1A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8FCFA540-85C2-338B-D3E2-E892CCD0A6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3172A0AA-2E82-7676-99DA-136E09E89D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079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708EBCC3-B42D-B21D-D791-4247CEBF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5892F8CC-170A-AC98-FFD6-DC1D1768E8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E2628EB9-69F9-7AB0-F85A-0889908948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89363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F272E6E7-20BF-5E84-FF38-C826686C7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8A5D555A-03F5-1FC6-C22F-AA26533361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3A712B66-9FE8-4A11-60B2-564BF10E68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04980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662D3A0A-6E5F-4AA1-0A5F-81997769B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724F9DD4-22DB-EDA4-063B-3BE05C7AF3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24DCE61F-D9A7-0DBB-4344-34519A4A6A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50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3C34D37B-0AA5-2038-AEB0-3F96B524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852DA4B8-5956-CF4B-344F-C1C284DFA2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22EF9795-01F9-D542-6A15-70CB33E38F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30937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E8B9DE64-A17A-C8F9-C89F-38CF83D2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4D4C4A0A-AE2B-DEDF-67BD-6D2EAA8A67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A7C0A399-557D-A168-F1A0-ADA2E6EED7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44826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5FD2EA4B-CBA9-BCE3-0BC4-E65500FC0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8A48AB55-6999-3745-739A-7575795CD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C490A70D-1355-3470-F116-64D737CA8C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81014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F4200994-2D48-8FA6-0934-C91D85572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67F036E4-F9EE-EEDC-AD76-F8B4C81E4A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3C7FEDCA-D109-C000-882C-8FFB89EB4A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5142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7FA1A35F-91F3-F0CC-8802-E00977390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BFD1A00B-C505-3B8C-522D-FC4D25BEB0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E2240CE9-9D77-ED3C-E9C9-6F8006AFB4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43340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9DCA71AD-D504-5C28-CB11-8A99253D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60C8AB6A-ECB1-89E7-6A37-1FC0C83E05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8803FD2E-3E16-33C8-9933-14E49E6AC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01391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59CD87AB-E24B-152F-3714-ED595DE0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68798212-707D-C37B-2756-2817608DE7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5643E575-DF7D-41D0-11FD-79D9A8E4FB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75266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DD695B43-E454-5F38-F012-6AEC2AED3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77E44E75-6DD8-83DE-0C6A-C5FF6205EA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79833F93-E3C1-70BE-D8A3-62D9480D3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17127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B407091B-1787-B2E0-9D3B-D1F675BD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FCE14527-8382-82B9-8B72-08C9437A6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C680EF3C-1F6B-8A95-55E3-8A7148E719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0496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>
          <a:extLst>
            <a:ext uri="{FF2B5EF4-FFF2-40B4-BE49-F238E27FC236}">
              <a16:creationId xmlns:a16="http://schemas.microsoft.com/office/drawing/2014/main" id="{9C6DCA59-C07A-6C66-EC22-945F6B72B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0:notes">
            <a:extLst>
              <a:ext uri="{FF2B5EF4-FFF2-40B4-BE49-F238E27FC236}">
                <a16:creationId xmlns:a16="http://schemas.microsoft.com/office/drawing/2014/main" id="{12472C3D-EF68-2D4E-3994-F9E84D66DD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spcFirstLastPara="1" wrap="square" lIns="91846" tIns="45910" rIns="91846" bIns="459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19" name="Google Shape;519;p40:notes">
            <a:extLst>
              <a:ext uri="{FF2B5EF4-FFF2-40B4-BE49-F238E27FC236}">
                <a16:creationId xmlns:a16="http://schemas.microsoft.com/office/drawing/2014/main" id="{5A3B2D3C-6EEC-36C6-05A2-2251CB21F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072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6A049FC-0A57-62A1-7CDB-431D7A4EB6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001" y="406400"/>
            <a:ext cx="10071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750" b="0" i="0" u="none" strike="noStrike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GB" err="1"/>
              <a:t>Peatüki</a:t>
            </a:r>
            <a:r>
              <a:rPr lang="en-GB"/>
              <a:t> </a:t>
            </a:r>
            <a:r>
              <a:rPr lang="en-GB" err="1"/>
              <a:t>pealkiri</a:t>
            </a:r>
            <a:endParaRPr lang="en-GB"/>
          </a:p>
          <a:p>
            <a:pPr lvl="0"/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BB35E85-B9BC-79FA-CF9A-F83C57881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1" y="1117600"/>
            <a:ext cx="10071100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t-EE" sz="2400" b="1" i="0" u="none" strike="noStrike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t-EE"/>
              <a:t>Pealkiri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1EF54310-5BAD-45A3-93C0-789F382F1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001" y="1917700"/>
            <a:ext cx="10071100" cy="4000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lvl="0"/>
            <a:r>
              <a:rPr lang="et-EE"/>
              <a:t>Sisu</a:t>
            </a:r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4A26D9DB-1D01-5790-5696-1311E8A39B0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1" y="6273800"/>
            <a:ext cx="10071100" cy="355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t-EE" sz="600" b="0" i="0" u="none" strike="noStrike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t-EE"/>
              <a:t>Ääremärkus</a:t>
            </a:r>
          </a:p>
        </p:txBody>
      </p:sp>
    </p:spTree>
    <p:extLst>
      <p:ext uri="{BB962C8B-B14F-4D97-AF65-F5344CB8AC3E}">
        <p14:creationId xmlns:p14="http://schemas.microsoft.com/office/powerpoint/2010/main" val="60819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ta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>
                <a:solidFill>
                  <a:schemeClr val="accent1"/>
                </a:solidFill>
                <a:cs typeface="Arial" panose="020B0604020202020204" pitchFamily="34" charset="0"/>
              </a:rPr>
              <a:t>I </a:t>
            </a:r>
            <a:fld id="{B2AB7586-2542-4BFD-8DE3-67B3650E4619}" type="slidenum">
              <a:rPr lang="da-DK" smtClean="0">
                <a:solidFill>
                  <a:schemeClr val="bg1"/>
                </a:solidFill>
              </a:rPr>
              <a:pPr/>
              <a:t>‹#›</a:t>
            </a:fld>
            <a:endParaRPr lang="da-DK">
              <a:solidFill>
                <a:schemeClr val="bg1"/>
              </a:solidFill>
            </a:endParaRPr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778" y="452577"/>
            <a:ext cx="954244" cy="501294"/>
          </a:xfrm>
          <a:prstGeom prst="rect">
            <a:avLst/>
          </a:prstGeom>
        </p:spPr>
      </p:pic>
      <p:sp>
        <p:nvSpPr>
          <p:cNvPr id="5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6475792" y="4687227"/>
            <a:ext cx="4886400" cy="10800"/>
          </a:xfrm>
          <a:solidFill>
            <a:schemeClr val="accent1"/>
          </a:solidFill>
        </p:spPr>
        <p:txBody>
          <a:bodyPr/>
          <a:lstStyle>
            <a:lvl1pPr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.</a:t>
            </a:r>
          </a:p>
        </p:txBody>
      </p:sp>
      <p:sp>
        <p:nvSpPr>
          <p:cNvPr id="11" name="Pladsholder til tekst 10"/>
          <p:cNvSpPr>
            <a:spLocks noGrp="1"/>
          </p:cNvSpPr>
          <p:nvPr>
            <p:ph type="body" sz="quarter" idx="14"/>
          </p:nvPr>
        </p:nvSpPr>
        <p:spPr>
          <a:xfrm>
            <a:off x="4402192" y="0"/>
            <a:ext cx="6960000" cy="6858000"/>
          </a:xfrm>
        </p:spPr>
        <p:txBody>
          <a:bodyPr anchor="ctr" anchorCtr="0"/>
          <a:lstStyle>
            <a:lvl1pPr algn="r">
              <a:lnSpc>
                <a:spcPct val="75000"/>
              </a:lnSpc>
              <a:spcAft>
                <a:spcPts val="1800"/>
              </a:spcAft>
              <a:buFontTx/>
              <a:buNone/>
              <a:defRPr lang="da-DK" sz="4000" b="1" kern="120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5" name="AutoShape 4"/>
          <p:cNvSpPr>
            <a:spLocks/>
          </p:cNvSpPr>
          <p:nvPr userDrawn="1"/>
        </p:nvSpPr>
        <p:spPr bwMode="gray">
          <a:xfrm>
            <a:off x="12192001" y="4581129"/>
            <a:ext cx="2543167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tIns="0" rIns="0" bIns="0"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Grøn</a:t>
            </a:r>
            <a:r>
              <a:rPr lang="da-DK" altLang="da-DK" sz="1000" b="1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streg</a:t>
            </a:r>
            <a:endParaRPr lang="da-DK" altLang="da-DK" sz="1000" b="1" noProof="1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1000" kern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Forlæng grønne</a:t>
            </a:r>
            <a:r>
              <a:rPr lang="da-DK" altLang="da-DK" sz="1000" kern="1200" baseline="0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 streg så den er lige så bred som din tekst.</a:t>
            </a:r>
            <a:endParaRPr lang="da-DK" altLang="da-DK" sz="1000" kern="1200" noProof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algn="l" eaLnBrk="1" hangingPunct="1">
              <a:spcBef>
                <a:spcPct val="0"/>
              </a:spcBef>
              <a:spcAft>
                <a:spcPts val="300"/>
              </a:spcAft>
              <a:buFontTx/>
              <a:buNone/>
            </a:pPr>
            <a:endParaRPr lang="da-DK" altLang="da-DK" sz="1000" kern="1200" noProof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0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10C470-B632-5BB9-508F-A16F50ED92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36827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t-EE"/>
              <a:t>Vaheslaidi pealkiri</a:t>
            </a:r>
          </a:p>
        </p:txBody>
      </p:sp>
    </p:spTree>
    <p:extLst>
      <p:ext uri="{BB962C8B-B14F-4D97-AF65-F5344CB8AC3E}">
        <p14:creationId xmlns:p14="http://schemas.microsoft.com/office/powerpoint/2010/main" val="322466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D6A049FC-0A57-62A1-7CDB-431D7A4EB6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406400"/>
            <a:ext cx="10071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000" b="0" i="0" u="none" strike="noStrike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err="1"/>
              <a:t>Peatüki</a:t>
            </a:r>
            <a:r>
              <a:rPr lang="en-GB"/>
              <a:t> </a:t>
            </a:r>
            <a:r>
              <a:rPr lang="en-GB" err="1"/>
              <a:t>pealkiri</a:t>
            </a:r>
            <a:endParaRPr lang="en-GB"/>
          </a:p>
          <a:p>
            <a:pPr lvl="0"/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BB35E85-B9BC-79FA-CF9A-F83C578811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1117600"/>
            <a:ext cx="10071100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t-EE" sz="3200" b="1" i="0" u="none" strike="noStrike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t-EE"/>
              <a:t>Pealkiri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1EF54310-5BAD-45A3-93C0-789F382F1D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000" y="1917700"/>
            <a:ext cx="10071100" cy="4000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t-EE"/>
              <a:t>Sisu</a:t>
            </a:r>
          </a:p>
        </p:txBody>
      </p:sp>
      <p:sp>
        <p:nvSpPr>
          <p:cNvPr id="10" name="Content Placeholder 20">
            <a:extLst>
              <a:ext uri="{FF2B5EF4-FFF2-40B4-BE49-F238E27FC236}">
                <a16:creationId xmlns:a16="http://schemas.microsoft.com/office/drawing/2014/main" id="{4A26D9DB-1D01-5790-5696-1311E8A39B0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000" y="6273800"/>
            <a:ext cx="10071100" cy="3556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t-EE" sz="800" b="0" i="0" u="none" strike="noStrike" kern="1200" dirty="0" smtClean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t-EE"/>
              <a:t>Ääremärkus</a:t>
            </a:r>
          </a:p>
        </p:txBody>
      </p:sp>
    </p:spTree>
    <p:extLst>
      <p:ext uri="{BB962C8B-B14F-4D97-AF65-F5344CB8AC3E}">
        <p14:creationId xmlns:p14="http://schemas.microsoft.com/office/powerpoint/2010/main" val="471526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10C470-B632-5BB9-508F-A16F50ED92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368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t-EE"/>
              <a:t>Vaheslaidi pealkiri</a:t>
            </a:r>
          </a:p>
        </p:txBody>
      </p:sp>
    </p:spTree>
    <p:extLst>
      <p:ext uri="{BB962C8B-B14F-4D97-AF65-F5344CB8AC3E}">
        <p14:creationId xmlns:p14="http://schemas.microsoft.com/office/powerpoint/2010/main" val="3132128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F10C470-B632-5BB9-508F-A16F50ED92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368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t-EE"/>
              <a:t>Vaheslaidi pealkiri</a:t>
            </a:r>
          </a:p>
        </p:txBody>
      </p:sp>
    </p:spTree>
    <p:extLst>
      <p:ext uri="{BB962C8B-B14F-4D97-AF65-F5344CB8AC3E}">
        <p14:creationId xmlns:p14="http://schemas.microsoft.com/office/powerpoint/2010/main" val="1122028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3B0C42-AE14-0005-2C78-DBD83F054D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257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t-EE"/>
              <a:t>Tänuavaldus</a:t>
            </a:r>
          </a:p>
        </p:txBody>
      </p:sp>
    </p:spTree>
    <p:extLst>
      <p:ext uri="{BB962C8B-B14F-4D97-AF65-F5344CB8AC3E}">
        <p14:creationId xmlns:p14="http://schemas.microsoft.com/office/powerpoint/2010/main" val="37568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Afsnitsoverskrif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781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Titel og lodret teks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481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Lodret titel og teks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904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Billede med billedteks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5325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o indholdsobjekt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0542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Indhold med billedteks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406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CB2F97-5DFA-D842-D8CC-DC6F969FC6B9}"/>
              </a:ext>
            </a:extLst>
          </p:cNvPr>
          <p:cNvSpPr/>
          <p:nvPr/>
        </p:nvSpPr>
        <p:spPr>
          <a:xfrm>
            <a:off x="11959869" y="0"/>
            <a:ext cx="232132" cy="6858000"/>
          </a:xfrm>
          <a:prstGeom prst="rect">
            <a:avLst/>
          </a:prstGeom>
          <a:solidFill>
            <a:srgbClr val="2ED03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3816DE-C104-0687-146C-D95F9F198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1757" y="306889"/>
            <a:ext cx="535139" cy="374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BE47AF-56DF-545C-B958-967FC957D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6311" y="6380792"/>
            <a:ext cx="540584" cy="1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8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A7D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B0EAAB-C653-77BD-929D-9CC8FA90D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00" y="306000"/>
            <a:ext cx="900000" cy="626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B6AF5D-AEC2-A4FB-3F2D-9F18E711C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200" y="6123600"/>
            <a:ext cx="885600" cy="29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5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CB2F97-5DFA-D842-D8CC-DC6F969FC6B9}"/>
              </a:ext>
            </a:extLst>
          </p:cNvPr>
          <p:cNvSpPr/>
          <p:nvPr userDrawn="1"/>
        </p:nvSpPr>
        <p:spPr>
          <a:xfrm>
            <a:off x="11959868" y="0"/>
            <a:ext cx="232132" cy="6858000"/>
          </a:xfrm>
          <a:prstGeom prst="rect">
            <a:avLst/>
          </a:prstGeom>
          <a:solidFill>
            <a:srgbClr val="2ED03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3816DE-C104-0687-146C-D95F9F1982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1756" y="306887"/>
            <a:ext cx="535139" cy="374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BE47AF-56DF-545C-B958-967FC957DFB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96311" y="6380790"/>
            <a:ext cx="540584" cy="1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0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A7D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B0EAAB-C653-77BD-929D-9CC8FA90D9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00" y="306000"/>
            <a:ext cx="900000" cy="626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B6AF5D-AEC2-A4FB-3F2D-9F18E711C5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200" y="6123600"/>
            <a:ext cx="885600" cy="29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8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A7D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90E2FF-A3E4-CD00-0CC6-494705E238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00" y="306000"/>
            <a:ext cx="900000" cy="626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26293E-934E-3E60-91E3-FBEE4EEB45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200" y="6123600"/>
            <a:ext cx="885600" cy="29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56200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BB348BCE-4DF5-5166-253E-6DB2D23A9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37;p59">
            <a:extLst>
              <a:ext uri="{FF2B5EF4-FFF2-40B4-BE49-F238E27FC236}">
                <a16:creationId xmlns:a16="http://schemas.microsoft.com/office/drawing/2014/main" id="{E98D2F54-0AE7-F24E-56BE-0986FAD3C1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C4BD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6FB128-CA27-DFF6-0775-542CF6572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80" y="1527107"/>
            <a:ext cx="10515600" cy="2064936"/>
          </a:xfrm>
        </p:spPr>
        <p:txBody>
          <a:bodyPr>
            <a:noAutofit/>
          </a:bodyPr>
          <a:lstStyle/>
          <a:p>
            <a:pPr marL="0" marR="0" indent="0" algn="l">
              <a:spcBef>
                <a:spcPts val="900"/>
              </a:spcBef>
              <a:spcAft>
                <a:spcPts val="300"/>
              </a:spcAft>
              <a:buNone/>
            </a:pPr>
            <a:br>
              <a:rPr lang="da-DK" sz="4000" b="1" dirty="0">
                <a:latin typeface="Aptos SemiBold" panose="020B0004020202020204" pitchFamily="34" charset="0"/>
              </a:rPr>
            </a:br>
            <a:r>
              <a:rPr lang="et-EE" sz="4000" b="1" cap="all" dirty="0">
                <a:latin typeface="Aptos SemiBold" panose="020B0004020202020204" pitchFamily="34" charset="0"/>
              </a:rPr>
              <a:t>Geodeesia digiajastul </a:t>
            </a:r>
            <a:br>
              <a:rPr lang="et-EE" sz="4000" b="1" dirty="0">
                <a:latin typeface="Aptos SemiBold" panose="020B0004020202020204" pitchFamily="34" charset="0"/>
              </a:rPr>
            </a:br>
            <a:r>
              <a:rPr lang="et-EE" sz="3000" b="1" i="0" dirty="0">
                <a:solidFill>
                  <a:srgbClr val="000000"/>
                </a:solidFill>
                <a:effectLst/>
                <a:latin typeface="Twemoji Country Flags"/>
              </a:rPr>
              <a:t>Andmed, tehnoloogia ja õiguslik vastutus</a:t>
            </a:r>
            <a:endParaRPr lang="da-DK" sz="3000" b="1" dirty="0">
              <a:latin typeface="Aptos SemiBold" panose="020B0004020202020204" pitchFamily="34" charset="0"/>
            </a:endParaRPr>
          </a:p>
        </p:txBody>
      </p:sp>
      <p:sp>
        <p:nvSpPr>
          <p:cNvPr id="4" name="Google Shape;565;p62">
            <a:extLst>
              <a:ext uri="{FF2B5EF4-FFF2-40B4-BE49-F238E27FC236}">
                <a16:creationId xmlns:a16="http://schemas.microsoft.com/office/drawing/2014/main" id="{33A7CBC9-7B66-0B7B-C6FE-B9934FA91B37}"/>
              </a:ext>
            </a:extLst>
          </p:cNvPr>
          <p:cNvSpPr txBox="1"/>
          <p:nvPr/>
        </p:nvSpPr>
        <p:spPr>
          <a:xfrm>
            <a:off x="10130589" y="6392501"/>
            <a:ext cx="123591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t-EE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Light"/>
                <a:ea typeface="Roboto Medium"/>
                <a:cs typeface="Calibri Light"/>
                <a:sym typeface="Calibri"/>
              </a:rPr>
              <a:t>Oktoober</a:t>
            </a:r>
            <a:r>
              <a:rPr kumimoji="0" lang="da-DK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Light"/>
                <a:ea typeface="Roboto Medium"/>
                <a:cs typeface="Calibri Light"/>
                <a:sym typeface="Calibri"/>
              </a:rPr>
              <a:t>  </a:t>
            </a:r>
            <a:r>
              <a:rPr lang="da-DK" sz="1400" b="1" kern="0">
                <a:solidFill>
                  <a:srgbClr val="000000"/>
                </a:solidFill>
                <a:latin typeface="Aptos Light"/>
                <a:ea typeface="Roboto Medium"/>
                <a:cs typeface="Calibri Light"/>
                <a:sym typeface="Calibri"/>
              </a:rPr>
              <a:t>2025</a:t>
            </a:r>
            <a:endParaRPr lang="et-EE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Roboto Medium" panose="02000000000000000000" pitchFamily="2" charset="0"/>
              <a:cs typeface="Calibri Light" panose="020F0302020204030204" pitchFamily="34" charset="0"/>
            </a:endParaRPr>
          </a:p>
        </p:txBody>
      </p:sp>
      <p:sp>
        <p:nvSpPr>
          <p:cNvPr id="6" name="Google Shape;565;p62">
            <a:extLst>
              <a:ext uri="{FF2B5EF4-FFF2-40B4-BE49-F238E27FC236}">
                <a16:creationId xmlns:a16="http://schemas.microsoft.com/office/drawing/2014/main" id="{94746547-3FD8-3C91-72A6-5F360BC5E5DE}"/>
              </a:ext>
            </a:extLst>
          </p:cNvPr>
          <p:cNvSpPr txBox="1"/>
          <p:nvPr/>
        </p:nvSpPr>
        <p:spPr>
          <a:xfrm rot="5400000">
            <a:off x="11196166" y="1055443"/>
            <a:ext cx="10931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t-EE" sz="1400" b="1" kern="0">
                <a:solidFill>
                  <a:srgbClr val="000000"/>
                </a:solidFill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n</a:t>
            </a:r>
            <a:r>
              <a:rPr kumimoji="0" lang="da-DK" sz="14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jordlaw</a:t>
            </a:r>
            <a:r>
              <a:rPr kumimoji="0" lang="da-DK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.</a:t>
            </a:r>
            <a:r>
              <a:rPr lang="et-EE" sz="1400" b="1" kern="0">
                <a:solidFill>
                  <a:srgbClr val="000000"/>
                </a:solidFill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ee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Roboto Medium" panose="02000000000000000000" pitchFamily="2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EFA8F5DB-4DF6-1576-9180-61156266100E}"/>
              </a:ext>
            </a:extLst>
          </p:cNvPr>
          <p:cNvSpPr txBox="1">
            <a:spLocks/>
          </p:cNvSpPr>
          <p:nvPr/>
        </p:nvSpPr>
        <p:spPr>
          <a:xfrm>
            <a:off x="838200" y="3719690"/>
            <a:ext cx="10515600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lang="et-EE" sz="2800" kern="0" dirty="0">
                <a:solidFill>
                  <a:srgbClr val="000000"/>
                </a:solidFill>
                <a:latin typeface="Aptos Light" panose="020B0004020202020204" pitchFamily="34" charset="0"/>
              </a:rPr>
              <a:t>Liisi Jürgen</a:t>
            </a:r>
            <a:endParaRPr kumimoji="0" lang="da-DK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3" name="Picture 12" descr="A pink background with black text&#10;&#10;AI-generated content may be incorrect.">
            <a:extLst>
              <a:ext uri="{FF2B5EF4-FFF2-40B4-BE49-F238E27FC236}">
                <a16:creationId xmlns:a16="http://schemas.microsoft.com/office/drawing/2014/main" id="{8E8B00B4-A6EC-9436-4FC2-3B5FAA0E9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70989"/>
            <a:ext cx="2465798" cy="1387011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461D4ECD-3D79-E0E4-8AE1-64218FD3E4D5}"/>
              </a:ext>
            </a:extLst>
          </p:cNvPr>
          <p:cNvSpPr txBox="1">
            <a:spLocks/>
          </p:cNvSpPr>
          <p:nvPr/>
        </p:nvSpPr>
        <p:spPr>
          <a:xfrm>
            <a:off x="850900" y="4669607"/>
            <a:ext cx="10515600" cy="408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lang="et-EE" sz="1800" kern="0" dirty="0">
                <a:solidFill>
                  <a:srgbClr val="000000"/>
                </a:solidFill>
                <a:latin typeface="Aptos Light" panose="020B0004020202020204" pitchFamily="34" charset="0"/>
              </a:rPr>
              <a:t>Tehnoloogia- ja andmekaitse vandeadvokaat, partner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tabLst/>
              <a:defRPr/>
            </a:pPr>
            <a:r>
              <a:rPr lang="et-EE" sz="1800" kern="0" dirty="0">
                <a:solidFill>
                  <a:srgbClr val="000000"/>
                </a:solidFill>
                <a:latin typeface="Aptos Light" panose="020B0004020202020204" pitchFamily="34" charset="0"/>
              </a:rPr>
              <a:t>NJORD Advokaadibüroo </a:t>
            </a:r>
            <a:endParaRPr kumimoji="0" lang="da-DK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762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CCB80E15-EEDB-D8E1-64FE-63471954E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A4D12C25-C24E-F197-F755-9E7749F691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D2C376F-6342-AE64-E871-03C76E972C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2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CCFF763-2C08-B773-F44F-DA0B4D1F3EA9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Üks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tavaline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töö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,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mitu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õiguslikku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küsimust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A7AB5993-6877-E497-52D5-3E4F99DD4B0C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sz="2200" b="1" dirty="0">
                <a:latin typeface="Aptos Light" panose="020B0004020202020204" pitchFamily="34" charset="0"/>
              </a:rPr>
              <a:t>Olukord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elamukinnistu mõõdistamine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droonifotod ja punktipilv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failid pilveteenuses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kaasatud alltöövõtja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tulemused tellijale ja registrisse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sz="1800" b="1" dirty="0">
                <a:latin typeface="Aptos Light" panose="020B0004020202020204" pitchFamily="34" charset="0"/>
              </a:rPr>
              <a:t>tehisaru aitab koostada kokkuvõtet</a:t>
            </a:r>
          </a:p>
          <a:p>
            <a:r>
              <a:rPr lang="et-EE" sz="2200" b="1" dirty="0">
                <a:latin typeface="Aptos Light" panose="020B0004020202020204" pitchFamily="34" charset="0"/>
              </a:rPr>
              <a:t>Kus võib tekkida risk?</a:t>
            </a: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B3362236-E230-6B40-45EA-06E036239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70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A5E38F29-298C-3A8B-1E2E-F97E22C6D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6D2A8A38-A278-E3E2-6266-6E28C8CBBB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20B5FC4-1709-B17A-9864-B8EEA02F65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3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D2376A48-D458-F142-174A-7BDAAD0A3CEF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Geodeedi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viis õigusküsimust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B60AA0EA-D623-981C-725D-26AAB60326D3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342900" algn="l">
              <a:buFont typeface="+mj-lt"/>
              <a:buAutoNum type="arabicPeriod"/>
            </a:pPr>
            <a:r>
              <a:rPr lang="et-EE" sz="2200" b="1" i="0" dirty="0">
                <a:solidFill>
                  <a:srgbClr val="000000"/>
                </a:solidFill>
                <a:effectLst/>
                <a:latin typeface="Twemoji Country Flags"/>
              </a:rPr>
              <a:t>Mida</a:t>
            </a:r>
            <a:r>
              <a:rPr lang="et-EE" sz="2200" b="0" i="0" dirty="0">
                <a:solidFill>
                  <a:srgbClr val="000000"/>
                </a:solidFill>
                <a:effectLst/>
                <a:latin typeface="Twemoji Country Flags"/>
              </a:rPr>
              <a:t> ma kogun?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et-EE" sz="2200" b="1" i="0" dirty="0">
                <a:solidFill>
                  <a:srgbClr val="000000"/>
                </a:solidFill>
                <a:effectLst/>
                <a:latin typeface="Twemoji Country Flags"/>
              </a:rPr>
              <a:t>Miks</a:t>
            </a:r>
            <a:r>
              <a:rPr lang="et-EE" sz="2200" b="0" i="0" dirty="0">
                <a:solidFill>
                  <a:srgbClr val="000000"/>
                </a:solidFill>
                <a:effectLst/>
                <a:latin typeface="Twemoji Country Flags"/>
              </a:rPr>
              <a:t> ma seda vajan?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et-EE" sz="2200" b="1" i="0" dirty="0">
                <a:solidFill>
                  <a:srgbClr val="000000"/>
                </a:solidFill>
                <a:effectLst/>
                <a:latin typeface="Twemoji Country Flags"/>
              </a:rPr>
              <a:t>Kellega</a:t>
            </a:r>
            <a:r>
              <a:rPr lang="et-EE" sz="2200" b="0" i="0" dirty="0">
                <a:solidFill>
                  <a:srgbClr val="000000"/>
                </a:solidFill>
                <a:effectLst/>
                <a:latin typeface="Twemoji Country Flags"/>
              </a:rPr>
              <a:t> ma seda jagan?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et-EE" sz="2200" b="1" i="0" dirty="0">
                <a:solidFill>
                  <a:srgbClr val="000000"/>
                </a:solidFill>
                <a:effectLst/>
                <a:latin typeface="Twemoji Country Flags"/>
              </a:rPr>
              <a:t>Kui kaua</a:t>
            </a:r>
            <a:r>
              <a:rPr lang="et-EE" sz="2200" b="0" i="0" dirty="0">
                <a:solidFill>
                  <a:srgbClr val="000000"/>
                </a:solidFill>
                <a:effectLst/>
                <a:latin typeface="Twemoji Country Flags"/>
              </a:rPr>
              <a:t> ma seda säilitan?</a:t>
            </a:r>
          </a:p>
          <a:p>
            <a:pPr marL="0" marR="0" lvl="0" indent="-342900" algn="l">
              <a:buFont typeface="+mj-lt"/>
              <a:buAutoNum type="arabicPeriod"/>
            </a:pPr>
            <a:r>
              <a:rPr lang="et-EE" sz="2200" b="1" i="0" dirty="0">
                <a:solidFill>
                  <a:srgbClr val="000000"/>
                </a:solidFill>
                <a:effectLst/>
                <a:latin typeface="Twemoji Country Flags"/>
              </a:rPr>
              <a:t>Kes vastutab</a:t>
            </a:r>
            <a:r>
              <a:rPr lang="et-EE" sz="2200" b="0" i="0" dirty="0">
                <a:solidFill>
                  <a:srgbClr val="000000"/>
                </a:solidFill>
                <a:effectLst/>
                <a:latin typeface="Twemoji Country Flags"/>
              </a:rPr>
              <a:t>, kui midagi läheb valesti?</a:t>
            </a: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FDBB1676-4C14-AA3C-1BD8-2CC0FC574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809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D558B712-32EB-7B07-AEE6-EE2F2D0F7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F6ABC2A5-AF8E-16F1-3D5B-798AA8BE6D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FEF5B9-9BAC-ADFD-C246-1C9E4196B8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4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F4E8E8-CC00-E829-E754-FD0B96FEDEE2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Millal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on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ruumiandmed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isikuandmed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?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B2F07A71-B2D1-10BD-8EB2-9F0960905FE6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400" b="1" i="0" dirty="0">
                <a:solidFill>
                  <a:srgbClr val="000000"/>
                </a:solidFill>
                <a:effectLst/>
                <a:latin typeface="Twemoji Country Flags"/>
              </a:rPr>
              <a:t>Isikuandmed</a:t>
            </a:r>
            <a:r>
              <a:rPr lang="et-EE" sz="2400" b="0" i="0" dirty="0">
                <a:solidFill>
                  <a:srgbClr val="000000"/>
                </a:solidFill>
                <a:effectLst/>
                <a:latin typeface="Twemoji Country Flags"/>
              </a:rPr>
              <a:t> </a:t>
            </a:r>
            <a:r>
              <a:rPr lang="et-EE" sz="2400" b="1" i="0" dirty="0">
                <a:solidFill>
                  <a:srgbClr val="000000"/>
                </a:solidFill>
                <a:effectLst/>
                <a:latin typeface="Twemoji Country Flags"/>
              </a:rPr>
              <a:t>on teave tuvastatud või tuvastatava füüsilise isiku kohta</a:t>
            </a:r>
            <a:r>
              <a:rPr lang="et-EE" sz="2400" b="0" i="0" dirty="0">
                <a:solidFill>
                  <a:srgbClr val="000000"/>
                </a:solidFill>
                <a:effectLst/>
                <a:latin typeface="Twemoji Country Flags"/>
              </a:rPr>
              <a:t>.</a:t>
            </a:r>
          </a:p>
          <a:p>
            <a:pPr marL="0" marR="0" indent="0" algn="l">
              <a:buNone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Ruumiandmed võivad olla isikuandmed, kui need on seotud näiteks: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omaniku või elanikuga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täpse koduaadressiga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inimese või sõiduki asukohaga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fotol või videos nähtava isikuga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600" b="0" i="0" dirty="0">
                <a:solidFill>
                  <a:srgbClr val="000000"/>
                </a:solidFill>
                <a:effectLst/>
                <a:latin typeface="Twemoji Country Flags"/>
              </a:rPr>
              <a:t>konkreetse inimese tegevuse või varaga</a:t>
            </a:r>
          </a:p>
          <a:p>
            <a:pPr marL="0" marR="0" indent="0" algn="l">
              <a:buNone/>
            </a:pPr>
            <a:r>
              <a:rPr lang="et-EE" sz="1600" b="1" i="0" dirty="0">
                <a:solidFill>
                  <a:srgbClr val="000000"/>
                </a:solidFill>
                <a:effectLst/>
                <a:latin typeface="Twemoji Country Flags"/>
              </a:rPr>
              <a:t>Avalik teave ≠ piiranguteta kasutatav teave</a:t>
            </a:r>
            <a:endParaRPr lang="et-EE" sz="16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A397940C-5418-C24F-B167-4AC65EB51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12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C2912876-D7A3-571F-57AD-078720D6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B4D2D32A-4564-F81F-220F-A10F2BE0F9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B009B09-6E60-5F51-DE31-29C440BCF4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5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0DFDCDE2-CDBA-24DC-4DCA-76598C2194AD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Kas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andmete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kasutamiseks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on alus?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9B343627-1DC7-31C8-1470-DF2648624BFD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Isikuandmete töötlemiseks peab olema: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selge eesmärk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sobiv õiguslik alus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vajalik andmemaht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läbipaistev teavitus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piiratud säilitusaeg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Võimalikud alused:</a:t>
            </a:r>
          </a:p>
          <a:p>
            <a:pPr marL="0" marR="0" indent="0" algn="l">
              <a:buNone/>
            </a:pPr>
            <a:r>
              <a:rPr lang="et-EE" sz="1600" b="1" i="0" dirty="0">
                <a:solidFill>
                  <a:srgbClr val="000000"/>
                </a:solidFill>
                <a:effectLst/>
                <a:latin typeface="Twemoji Country Flags"/>
              </a:rPr>
              <a:t>leping · seadusest tulenev kohustus · õigustatud huvi · nõusolek</a:t>
            </a:r>
            <a:endParaRPr lang="et-EE" sz="16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FA46C21B-810D-8BC6-7BA9-EF815A071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2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7FEC70BE-86C7-B724-4E02-F3A77FC5C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9F68696A-4D56-8963-0C4F-234E86DB7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2A68D10-1470-D551-971D-3BB0601E5B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6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5B7D680-63CC-3565-379A-C555E4954799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Kes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on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vastutav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töötleja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?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8301FF1E-7383-76BB-FDBC-A0FFDBDD2B9D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Vastutav töötleja</a:t>
            </a: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 otsustab: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miks andmeid kasutatakse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milliseid andmeid kasutatakse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kuidas toimub põhiline töötlemine</a:t>
            </a:r>
          </a:p>
          <a:p>
            <a:pPr marR="0" lvl="0" algn="l"/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Volitatud töötleja</a:t>
            </a: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 tegutseb teise isiku juhiste järgi.</a:t>
            </a: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Rollid tuleb määrata tegeliku tegevuse, mitte lepingu pealkirja järgi.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7092D853-5AC2-B09B-6D61-70F7C9BDF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50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2EA01FF8-FB73-F51B-2342-3AA16CB52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82ABC2C6-2488-9B17-3125-CD2C6FF34E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53B0BB7-9FB6-21C3-8ABC-922A4C2AA5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7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55222A5-33CB-096C-BAEB-8DFF91AAA0C8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Droon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, foto ja video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E8F6D321-A91F-57A0-3CF3-8B66F6795DF9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Enne lendu kontrolli: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lennureeglid ja geograafilised piirangud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kas inimesed või eraelu jäävad kaadrisse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kas kogu salvestusala on vajalik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kuidas toimub teavitamine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kes pääseb salvestistele ligi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millal algmaterjal kustutatakse</a:t>
            </a: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Tehniliselt võimalik ei tähenda automaatselt õiguslikult lubatud.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CEC51B86-A966-E365-E2BE-E302F6D60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7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0DBD5EB1-805B-9659-39C0-ABE9F26D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5D5B479C-05CB-B4F2-72C2-EAED94102E9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6EC5612-5A84-408E-BF2E-9D2972AB47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8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98D5BB1E-13BA-4353-3A20-48F399EA93B2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Pilveteenus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ja alltöövõtjad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1DB66B3F-3EAB-B124-0C32-C5352682FDB2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Küsi teenusepakkujalt: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Kus andmeid hoitakse?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Kes neile ligi pääseb?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Kas kasutatakse </a:t>
            </a:r>
            <a:r>
              <a:rPr lang="et-EE" sz="1800" b="0" i="0" dirty="0" err="1">
                <a:solidFill>
                  <a:srgbClr val="000000"/>
                </a:solidFill>
                <a:effectLst/>
                <a:latin typeface="Twemoji Country Flags"/>
              </a:rPr>
              <a:t>alltöötlejaid</a:t>
            </a: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Kas andmed liiguvad väljapoole Euroopa Majanduspiirkonda?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Kuidas toimub varundamine ja kustutamine?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Mis juhtub lepingu lõppemisel?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2000" b="0" i="0" dirty="0">
                <a:solidFill>
                  <a:srgbClr val="000000"/>
                </a:solidFill>
                <a:effectLst/>
                <a:latin typeface="Twemoji Country Flags"/>
              </a:rPr>
              <a:t>Kas andmeid kasutatakse teenuse või tehisaru arendamiseks?</a:t>
            </a: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7B27E9EE-8359-FDF3-BEAF-03FFFBE1E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80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8E974937-DF5F-F6EF-C35C-F609438FF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AC73369D-9B2E-5F1D-5EBA-FEA0E1FFFB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1DD51F6-F90B-2F3C-873C-1651C1533F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9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3640E7BD-0256-1D5F-41EB-007B6980CB3B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Küberturvalisus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on osa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ametialasest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hoolsusest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85EF39C4-C38C-A734-5545-DA95F5795CC2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Miinimummeetmed: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mitmeastmeline autentimine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rollipõhised ligipääsud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seadmete ja andmete krüpteerimine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tarkvara korrapärane uuendamine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turvaline failivahetus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toimivad varukoopiad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ligipääsude lõpetamine töötaja lahkumisel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valmis tegevusplaan intsidendiks</a:t>
            </a: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6CFC1E5C-AC35-E283-DC81-A9B2DD0AD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9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0BA9D1DD-1C66-B34F-1A55-3B65E7BB3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D58F250C-1EB2-AC5C-E0AD-E2D34C8D2ED4}"/>
              </a:ext>
            </a:extLst>
          </p:cNvPr>
          <p:cNvSpPr/>
          <p:nvPr/>
        </p:nvSpPr>
        <p:spPr>
          <a:xfrm>
            <a:off x="0" y="27432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0AEB515-6767-351E-5BC8-51092E2DBE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10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01A4CAEE-C8D2-5F48-EE41-1BFF0784D268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Tehisaru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: kiire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abiline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,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mitte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vastutaja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62C1DAA9-5002-DD43-3D41-07E9DAD7D533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Tehisaru võib aidata: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dokumente kokku võtta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teksti struktureerida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andmeid kontrollida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tööprotsessi automatiseerida</a:t>
            </a:r>
          </a:p>
          <a:p>
            <a:pPr marL="0" marR="0" indent="0" algn="l">
              <a:buNone/>
            </a:pPr>
            <a:r>
              <a:rPr lang="et-EE" sz="1300" b="1" i="0" dirty="0">
                <a:solidFill>
                  <a:srgbClr val="000000"/>
                </a:solidFill>
                <a:effectLst/>
                <a:latin typeface="Twemoji Country Flags"/>
              </a:rPr>
              <a:t>Ära sisesta avalikku tööriista:</a:t>
            </a:r>
            <a:endParaRPr lang="et-EE" sz="13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kliendi konfidentsiaalset infot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isikuandmeid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täielikke mõõdistusfaile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300" b="0" i="0" dirty="0">
                <a:solidFill>
                  <a:srgbClr val="000000"/>
                </a:solidFill>
                <a:effectLst/>
                <a:latin typeface="Twemoji Country Flags"/>
              </a:rPr>
              <a:t>turvakriitilisi või ärisaladust sisaldavaid andmeid</a:t>
            </a:r>
          </a:p>
          <a:p>
            <a:pPr marL="0" marR="0" indent="0" algn="l">
              <a:buNone/>
            </a:pPr>
            <a:r>
              <a:rPr lang="et-EE" sz="1300" b="1" i="0" dirty="0">
                <a:solidFill>
                  <a:srgbClr val="000000"/>
                </a:solidFill>
                <a:effectLst/>
                <a:latin typeface="Twemoji Country Flags"/>
              </a:rPr>
              <a:t>Kontrolli tulemus alati üle.</a:t>
            </a:r>
            <a:endParaRPr lang="et-EE" sz="13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r>
              <a:rPr lang="et-EE" sz="2000" b="1" i="0" dirty="0">
                <a:solidFill>
                  <a:srgbClr val="000000"/>
                </a:solidFill>
                <a:effectLst/>
                <a:latin typeface="Twemoji Country Flags"/>
              </a:rPr>
              <a:t>.</a:t>
            </a: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DBD35693-A6C2-7A1B-5968-936213146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8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4422C1B2-FA5A-71B5-3C13-09B64E67A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F7A7ABFB-D099-A448-3E37-0135739E32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D0AB989-400F-842F-58F8-0EBA1CE191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11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B9A61A-8F5A-B292-2B8B-25087F6DEC2C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Kes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vastutab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, </a:t>
            </a:r>
            <a:r>
              <a:rPr kumimoji="0" lang="fi-FI" sz="3600" b="1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kui</a:t>
            </a:r>
            <a:r>
              <a:rPr kumimoji="0" lang="fi-FI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 tulemus on vale?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9746DEDD-C80D-3DC6-7D9D-6D433218E002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Vastutus võib tekkida: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lepingu rikkumisest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ebapiisavast ametialasest hoolsusest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valede või puudulike andmete kasutamisest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turvanõuete rikkumisest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alltöövõtja tegevusest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500" b="0" i="0" dirty="0">
                <a:solidFill>
                  <a:srgbClr val="000000"/>
                </a:solidFill>
                <a:effectLst/>
                <a:latin typeface="Twemoji Country Flags"/>
              </a:rPr>
              <a:t>kahju suurendavast viivitusest</a:t>
            </a:r>
          </a:p>
          <a:p>
            <a:pPr marL="0" marR="0" indent="0" algn="l">
              <a:buNone/>
            </a:pPr>
            <a:r>
              <a:rPr lang="et-EE" sz="1400" b="1" i="0" dirty="0">
                <a:solidFill>
                  <a:srgbClr val="000000"/>
                </a:solidFill>
                <a:effectLst/>
                <a:latin typeface="Twemoji Country Flags"/>
              </a:rPr>
              <a:t>„Tarkvara tegi vea” ei ole tavaliselt piisav vastus.</a:t>
            </a:r>
            <a:endParaRPr lang="et-EE" sz="14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821F6B30-7BA1-61EA-C30C-BCB2E2764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23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1A7CC5FA-B857-1CCF-7260-19AE27546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B9F53D19-D985-42DD-9A1A-452D4D8191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FFEE20E-A1C2-68B1-CF0E-E8A262621D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12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31FEEB-BDC0-A1C5-6AE3-84D5B3AD8842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Kui andmed lekivad või kaovad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3A84A442-EBE8-5314-CDE5-3F08E8E2DA74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buNone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Andmerikkumine võib olla: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andmete saatmine valele isikule;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sülearvuti või mõõteseadme kadumine;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konto ülevõtmine;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volitamata ligipääs pilvekaustale;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andmete muutmine või hävimine;</a:t>
            </a:r>
          </a:p>
          <a:p>
            <a:pPr marL="0" marR="0" lvl="0" indent="-342900" algn="l">
              <a:buFont typeface="Arial" panose="020B0604020202020204" pitchFamily="34" charset="0"/>
              <a:buChar char="•"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lunavara või pahavara.</a:t>
            </a:r>
          </a:p>
          <a:p>
            <a:pPr marL="0" marR="0" indent="0" algn="l">
              <a:buNone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Tegutse kohe. Dokumenteeri kõik.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9E32E573-4D0B-37F1-EDF7-A055A6BAD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52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A8F4CC15-057B-53BF-93A9-6F3F636EC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6DD49C3B-9CB6-7481-38D1-F9DA04F0375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61AF0D3-F268-1739-8270-F78F3FFAB4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13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50961AC-04DA-9163-32C8-5495CF17E89F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Praktiline kontrollnimekiri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010B0C54-8E3F-AB37-6B03-C731B16545CB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Enne järgmist projekti</a:t>
            </a:r>
          </a:p>
          <a:p>
            <a:pPr marL="0" marR="0" indent="0" algn="l">
              <a:buNone/>
            </a:pP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Kaardista andmed ja nende liikumine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Määra eesmärk, õiguslik alus ja rollid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Kontrolli pilve- ja </a:t>
            </a:r>
            <a:r>
              <a:rPr lang="et-EE" sz="1800" b="0" i="0" dirty="0" err="1">
                <a:solidFill>
                  <a:srgbClr val="000000"/>
                </a:solidFill>
                <a:effectLst/>
                <a:latin typeface="Twemoji Country Flags"/>
              </a:rPr>
              <a:t>alltöövõtulepinguid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Piira ligipääse ja kasuta </a:t>
            </a:r>
            <a:r>
              <a:rPr lang="et-EE" sz="1800" b="0" i="0" dirty="0" err="1">
                <a:solidFill>
                  <a:srgbClr val="000000"/>
                </a:solidFill>
                <a:effectLst/>
                <a:latin typeface="Twemoji Country Flags"/>
              </a:rPr>
              <a:t>MFA-d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Lepi kokku säilitamine ning kustutamine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Kehtesta drooni ja tehisaru kasutamise reeglid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Dokumenteeri lähteandmed, eeldused ja kontrollid</a:t>
            </a:r>
            <a:b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1800" b="0" i="0" dirty="0">
                <a:solidFill>
                  <a:srgbClr val="000000"/>
                </a:solidFill>
                <a:effectLst/>
                <a:latin typeface="Twemoji Country Flags"/>
              </a:rPr>
              <a:t>☐ Harjuta läbi intsidendile reageerimine</a:t>
            </a:r>
          </a:p>
          <a:p>
            <a:pPr marL="0" marR="0" indent="0" algn="l">
              <a:buNone/>
            </a:pP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AE9B2870-46D3-34DA-C7A6-10507F774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38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979F16BF-5840-91B6-D1D5-F155084E5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59">
            <a:extLst>
              <a:ext uri="{FF2B5EF4-FFF2-40B4-BE49-F238E27FC236}">
                <a16:creationId xmlns:a16="http://schemas.microsoft.com/office/drawing/2014/main" id="{32EE4E33-C1BC-ED95-5124-D4ECFC9197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6EF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C75AD5E-C3CC-F8D9-0014-BCEB8D53DC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14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8580E4B-A635-8EEF-5CF9-3A6F33B096ED}"/>
              </a:ext>
            </a:extLst>
          </p:cNvPr>
          <p:cNvSpPr txBox="1">
            <a:spLocks/>
          </p:cNvSpPr>
          <p:nvPr/>
        </p:nvSpPr>
        <p:spPr>
          <a:xfrm>
            <a:off x="838199" y="996550"/>
            <a:ext cx="10515599" cy="487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205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37" b="1" i="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72054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/>
                <a:ea typeface="+mj-ea"/>
                <a:cs typeface="+mj-cs"/>
              </a:rPr>
              <a:t>Kolm mõtet kaasa</a:t>
            </a:r>
            <a:endParaRPr kumimoji="0" lang="da-DK" sz="3600" b="1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/>
              <a:ea typeface="+mj-ea"/>
              <a:cs typeface="+mj-cs"/>
            </a:endParaRPr>
          </a:p>
        </p:txBody>
      </p:sp>
      <p:sp>
        <p:nvSpPr>
          <p:cNvPr id="12" name="Pladsholder til indhold 4">
            <a:extLst>
              <a:ext uri="{FF2B5EF4-FFF2-40B4-BE49-F238E27FC236}">
                <a16:creationId xmlns:a16="http://schemas.microsoft.com/office/drawing/2014/main" id="{BC7B78CB-9280-653A-C65B-61A0843563B6}"/>
              </a:ext>
            </a:extLst>
          </p:cNvPr>
          <p:cNvSpPr txBox="1">
            <a:spLocks/>
          </p:cNvSpPr>
          <p:nvPr/>
        </p:nvSpPr>
        <p:spPr>
          <a:xfrm>
            <a:off x="838199" y="1882456"/>
            <a:ext cx="10515600" cy="37354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5110" indent="-14511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1464" indent="-175133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12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720547" rtl="0" eaLnBrk="1" latinLnBrk="0" hangingPunct="1">
              <a:lnSpc>
                <a:spcPct val="130000"/>
              </a:lnSpc>
              <a:spcBef>
                <a:spcPts val="946"/>
              </a:spcBef>
              <a:buFont typeface="Arial" panose="020B0604020202020204" pitchFamily="34" charset="0"/>
              <a:buNone/>
              <a:tabLst/>
              <a:defRPr sz="1261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720547" rtl="0" eaLnBrk="1" latinLnBrk="0" hangingPunct="1">
              <a:lnSpc>
                <a:spcPct val="100000"/>
              </a:lnSpc>
              <a:spcBef>
                <a:spcPts val="473"/>
              </a:spcBef>
              <a:buFont typeface="Arial" panose="020B0604020202020204" pitchFamily="34" charset="0"/>
              <a:buNone/>
              <a:tabLst/>
              <a:defRPr sz="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1505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41778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2052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62326" indent="-180137" algn="l" defTabSz="72054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342900" algn="l">
              <a:buFont typeface="+mj-lt"/>
              <a:buAutoNum type="arabicPeriod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Ruumiandmed võivad muutuda isikuandmeteks konteksti kaudu.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+mj-lt"/>
              <a:buAutoNum type="arabicPeriod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Tehnoloogiat võib delegeerida, vastutust mitte alati.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-342900" algn="l">
              <a:buFont typeface="+mj-lt"/>
              <a:buAutoNum type="arabicPeriod"/>
            </a:pPr>
            <a:r>
              <a:rPr lang="et-EE" sz="1800" b="1" i="0" dirty="0">
                <a:solidFill>
                  <a:srgbClr val="000000"/>
                </a:solidFill>
                <a:effectLst/>
                <a:latin typeface="Twemoji Country Flags"/>
              </a:rPr>
              <a:t>Hea dokumentatsioon ja selged lepingud vähendavad nii vigu kui vaidlusi.</a:t>
            </a:r>
            <a:endParaRPr lang="et-EE" sz="18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indent="0" algn="l">
              <a:buNone/>
            </a:pPr>
            <a:endParaRPr lang="et-EE" sz="20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R="0" lvl="0" algn="l"/>
            <a:endParaRPr lang="et-EE" sz="2200" b="0" i="0" dirty="0">
              <a:solidFill>
                <a:srgbClr val="000000"/>
              </a:solidFill>
              <a:effectLst/>
              <a:latin typeface="Twemoji Country Flags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Times New Roman"/>
            </a:endParaRPr>
          </a:p>
          <a:p>
            <a:pPr marL="0" marR="0" lvl="0" indent="0" algn="l" defTabSz="720547" rtl="0" eaLnBrk="1" fontAlgn="auto" latinLnBrk="0" hangingPunct="1">
              <a:lnSpc>
                <a:spcPct val="130000"/>
              </a:lnSpc>
              <a:spcBef>
                <a:spcPts val="94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26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/>
              <a:ea typeface="+mn-ea"/>
              <a:cs typeface="+mn-cs"/>
            </a:endParaRPr>
          </a:p>
        </p:txBody>
      </p:sp>
      <p:pic>
        <p:nvPicPr>
          <p:cNvPr id="20" name="Picture 19" descr="A black and grey logo&#10;&#10;AI-generated content may be incorrect.">
            <a:extLst>
              <a:ext uri="{FF2B5EF4-FFF2-40B4-BE49-F238E27FC236}">
                <a16:creationId xmlns:a16="http://schemas.microsoft.com/office/drawing/2014/main" id="{A3161921-D155-A90D-17B5-993B146DC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45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>
          <a:extLst>
            <a:ext uri="{FF2B5EF4-FFF2-40B4-BE49-F238E27FC236}">
              <a16:creationId xmlns:a16="http://schemas.microsoft.com/office/drawing/2014/main" id="{7A067C2D-8161-43EF-B4CF-EAF04CBB9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65;p62">
            <a:extLst>
              <a:ext uri="{FF2B5EF4-FFF2-40B4-BE49-F238E27FC236}">
                <a16:creationId xmlns:a16="http://schemas.microsoft.com/office/drawing/2014/main" id="{40D3FE6D-D13B-70CB-1C2B-4930589D8C57}"/>
              </a:ext>
            </a:extLst>
          </p:cNvPr>
          <p:cNvSpPr txBox="1"/>
          <p:nvPr/>
        </p:nvSpPr>
        <p:spPr>
          <a:xfrm rot="5400000">
            <a:off x="11196166" y="1055443"/>
            <a:ext cx="109314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t-EE" sz="1400" b="1" kern="0">
                <a:solidFill>
                  <a:srgbClr val="000000"/>
                </a:solidFill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n</a:t>
            </a:r>
            <a:r>
              <a:rPr kumimoji="0" lang="da-DK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jordlaw.</a:t>
            </a:r>
            <a:r>
              <a:rPr lang="et-EE" sz="1400" b="1" kern="0">
                <a:solidFill>
                  <a:srgbClr val="000000"/>
                </a:solidFill>
                <a:latin typeface="Aptos Light" panose="020B0004020202020204" pitchFamily="34" charset="0"/>
                <a:ea typeface="Roboto Medium" panose="02000000000000000000" pitchFamily="2" charset="0"/>
                <a:cs typeface="Calibri Light" panose="020F0302020204030204" pitchFamily="34" charset="0"/>
                <a:sym typeface="Calibri"/>
              </a:rPr>
              <a:t>ee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Light" panose="020B0004020202020204" pitchFamily="34" charset="0"/>
              <a:ea typeface="Roboto Medium" panose="02000000000000000000" pitchFamily="2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8" name="Google Shape;537;p59">
            <a:extLst>
              <a:ext uri="{FF2B5EF4-FFF2-40B4-BE49-F238E27FC236}">
                <a16:creationId xmlns:a16="http://schemas.microsoft.com/office/drawing/2014/main" id="{D25E0ABC-7FC8-74AD-505E-065B610975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EDDC"/>
          </a:solidFill>
          <a:ln w="12700" cap="flat" cmpd="sng">
            <a:solidFill>
              <a:srgbClr val="DDDDC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A9FE502-A8CE-2C6F-D71B-188FC2EF52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b="1" smtClean="0">
                <a:solidFill>
                  <a:schemeClr val="tx1"/>
                </a:solidFill>
                <a:latin typeface="Aptos Light" panose="020B0004020202020204" pitchFamily="34" charset="0"/>
              </a:rPr>
              <a:t>15</a:t>
            </a:fld>
            <a:endParaRPr lang="da-DK" b="1">
              <a:solidFill>
                <a:schemeClr val="tx1"/>
              </a:solidFill>
              <a:latin typeface="Aptos Light" panose="020B0004020202020204" pitchFamily="34" charset="0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C44AD775-6391-27D9-7687-857DFC1B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448"/>
            <a:ext cx="10515600" cy="3254460"/>
          </a:xfrm>
        </p:spPr>
        <p:txBody>
          <a:bodyPr>
            <a:noAutofit/>
          </a:bodyPr>
          <a:lstStyle/>
          <a:p>
            <a:pPr marL="0" marR="0" indent="0" algn="ctr">
              <a:spcBef>
                <a:spcPts val="900"/>
              </a:spcBef>
              <a:spcAft>
                <a:spcPts val="300"/>
              </a:spcAft>
              <a:buNone/>
            </a:pPr>
            <a:br>
              <a:rPr lang="da-DK" sz="4000" b="1" dirty="0">
                <a:latin typeface="Aptos SemiBold" panose="020B0004020202020204" pitchFamily="34" charset="0"/>
              </a:rPr>
            </a:br>
            <a:br>
              <a:rPr lang="da-DK" sz="4000" b="1" dirty="0">
                <a:latin typeface="Aptos SemiBold" panose="020B0004020202020204" pitchFamily="34" charset="0"/>
              </a:rPr>
            </a:br>
            <a:r>
              <a:rPr lang="et-EE" sz="4000" b="1" i="0" dirty="0">
                <a:solidFill>
                  <a:srgbClr val="000000"/>
                </a:solidFill>
                <a:effectLst/>
                <a:latin typeface="Twemoji Country Flags"/>
              </a:rPr>
              <a:t>Küsimused? </a:t>
            </a:r>
            <a:br>
              <a:rPr lang="et-EE" sz="4000" b="1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4000" b="1" i="0" dirty="0">
                <a:solidFill>
                  <a:srgbClr val="000000"/>
                </a:solidFill>
                <a:effectLst/>
                <a:latin typeface="Twemoji Country Flags"/>
              </a:rPr>
              <a:t>Aitäh! </a:t>
            </a:r>
            <a:br>
              <a:rPr lang="et-EE" sz="4000" b="1" i="0" dirty="0">
                <a:solidFill>
                  <a:srgbClr val="000000"/>
                </a:solidFill>
                <a:effectLst/>
                <a:latin typeface="Twemoji Country Flags"/>
              </a:rPr>
            </a:br>
            <a:br>
              <a:rPr lang="et-EE" sz="4000" b="1" i="0" dirty="0">
                <a:solidFill>
                  <a:srgbClr val="000000"/>
                </a:solidFill>
                <a:effectLst/>
                <a:latin typeface="Twemoji Country Flags"/>
              </a:rPr>
            </a:br>
            <a:br>
              <a:rPr lang="et-EE" sz="1100" b="1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2500" b="1" i="0" dirty="0">
                <a:solidFill>
                  <a:srgbClr val="000000"/>
                </a:solidFill>
                <a:effectLst/>
                <a:latin typeface="Twemoji Country Flags"/>
              </a:rPr>
              <a:t>Liisi Jürgen</a:t>
            </a:r>
            <a:br>
              <a:rPr lang="et-EE" sz="25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r>
              <a:rPr lang="et-EE" sz="2500" b="0" i="0" dirty="0">
                <a:solidFill>
                  <a:srgbClr val="000000"/>
                </a:solidFill>
                <a:effectLst/>
                <a:latin typeface="Twemoji Country Flags"/>
              </a:rPr>
              <a:t>NJORD Advokaadibüroo</a:t>
            </a:r>
            <a:br>
              <a:rPr lang="et-EE" sz="4000" b="0" i="0" dirty="0">
                <a:solidFill>
                  <a:srgbClr val="000000"/>
                </a:solidFill>
                <a:effectLst/>
                <a:latin typeface="Twemoji Country Flags"/>
              </a:rPr>
            </a:br>
            <a:endParaRPr lang="da-DK" sz="4000" b="1" dirty="0">
              <a:latin typeface="Aptos SemiBold" panose="020B0004020202020204" pitchFamily="34" charset="0"/>
            </a:endParaRPr>
          </a:p>
        </p:txBody>
      </p:sp>
      <p:pic>
        <p:nvPicPr>
          <p:cNvPr id="18" name="Picture 17" descr="A black and grey logo&#10;&#10;AI-generated content may be incorrect.">
            <a:extLst>
              <a:ext uri="{FF2B5EF4-FFF2-40B4-BE49-F238E27FC236}">
                <a16:creationId xmlns:a16="http://schemas.microsoft.com/office/drawing/2014/main" id="{C3A92F01-6570-3674-1B07-CED6BB6E2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3" y="5754433"/>
            <a:ext cx="1318437" cy="7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33450"/>
      </p:ext>
    </p:extLst>
  </p:cSld>
  <p:clrMapOvr>
    <a:masterClrMapping/>
  </p:clrMapOvr>
</p:sld>
</file>

<file path=ppt/theme/theme1.xml><?xml version="1.0" encoding="utf-8"?>
<a:theme xmlns:a="http://schemas.openxmlformats.org/drawingml/2006/main" name="Triibuga sisuslai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all vaheslaidi pealkir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riibuga sisuslai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Hall vaheslaidi pealkir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änuaval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578</Words>
  <Application>Microsoft Office PowerPoint</Application>
  <PresentationFormat>Widescreen</PresentationFormat>
  <Paragraphs>146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Aptos Light</vt:lpstr>
      <vt:lpstr>Aptos SemiBold</vt:lpstr>
      <vt:lpstr>Arial</vt:lpstr>
      <vt:lpstr>Calibri</vt:lpstr>
      <vt:lpstr>Twemoji Country Flags</vt:lpstr>
      <vt:lpstr>Triibuga sisuslaid</vt:lpstr>
      <vt:lpstr>Hall vaheslaidi pealkiri</vt:lpstr>
      <vt:lpstr>1_Triibuga sisuslaid</vt:lpstr>
      <vt:lpstr>1_Hall vaheslaidi pealkiri</vt:lpstr>
      <vt:lpstr>Tänuavaldus</vt:lpstr>
      <vt:lpstr>Office-tema</vt:lpstr>
      <vt:lpstr> Geodeesia digiajastul  Andmed, tehnoloogia ja õiguslik vastutus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Küsimused?  Aitäh!    Liisi Jürgen NJORD Advokaadibüroo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Madis Trei</dc:creator>
  <cp:lastModifiedBy>NJORD</cp:lastModifiedBy>
  <cp:revision>14</cp:revision>
  <dcterms:created xsi:type="dcterms:W3CDTF">2022-10-17T15:03:42Z</dcterms:created>
  <dcterms:modified xsi:type="dcterms:W3CDTF">2026-09-09T11:04:26Z</dcterms:modified>
</cp:coreProperties>
</file>